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43"/>
  </p:notesMasterIdLst>
  <p:sldIdLst>
    <p:sldId id="256" r:id="rId3"/>
    <p:sldId id="265" r:id="rId4"/>
    <p:sldId id="288" r:id="rId5"/>
    <p:sldId id="258" r:id="rId6"/>
    <p:sldId id="272" r:id="rId7"/>
    <p:sldId id="261" r:id="rId8"/>
    <p:sldId id="257" r:id="rId9"/>
    <p:sldId id="260" r:id="rId10"/>
    <p:sldId id="259" r:id="rId11"/>
    <p:sldId id="263" r:id="rId12"/>
    <p:sldId id="262" r:id="rId13"/>
    <p:sldId id="268" r:id="rId14"/>
    <p:sldId id="264" r:id="rId15"/>
    <p:sldId id="269" r:id="rId16"/>
    <p:sldId id="270" r:id="rId17"/>
    <p:sldId id="273" r:id="rId18"/>
    <p:sldId id="277" r:id="rId19"/>
    <p:sldId id="274" r:id="rId20"/>
    <p:sldId id="278" r:id="rId21"/>
    <p:sldId id="284" r:id="rId22"/>
    <p:sldId id="275" r:id="rId23"/>
    <p:sldId id="279" r:id="rId24"/>
    <p:sldId id="280" r:id="rId25"/>
    <p:sldId id="281" r:id="rId26"/>
    <p:sldId id="276" r:id="rId27"/>
    <p:sldId id="282" r:id="rId28"/>
    <p:sldId id="283" r:id="rId29"/>
    <p:sldId id="267" r:id="rId30"/>
    <p:sldId id="285" r:id="rId31"/>
    <p:sldId id="286" r:id="rId32"/>
    <p:sldId id="287" r:id="rId33"/>
    <p:sldId id="289" r:id="rId34"/>
    <p:sldId id="295" r:id="rId35"/>
    <p:sldId id="290" r:id="rId36"/>
    <p:sldId id="297" r:id="rId37"/>
    <p:sldId id="291" r:id="rId38"/>
    <p:sldId id="292" r:id="rId39"/>
    <p:sldId id="296" r:id="rId40"/>
    <p:sldId id="293" r:id="rId41"/>
    <p:sldId id="294" r:id="rId42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FFFF00"/>
    <a:srgbClr val="FF6600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53" autoAdjust="0"/>
    <p:restoredTop sz="94660"/>
  </p:normalViewPr>
  <p:slideViewPr>
    <p:cSldViewPr>
      <p:cViewPr varScale="1">
        <p:scale>
          <a:sx n="102" d="100"/>
          <a:sy n="102" d="100"/>
        </p:scale>
        <p:origin x="-1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D899481-D181-41DB-8F9B-9655AD03C623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1589A048-8CBD-4B68-B907-C9AB21A2913C}" type="slidenum">
              <a:rPr lang="it-IT"/>
              <a:pPr/>
              <a:t>‹N›</a:t>
            </a:fld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51204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7E90488-8C55-46FF-AA41-F3869EC28264}" type="slidenum">
              <a:rPr lang="it-IT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5222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1187F1B-ED0A-49D4-BFFC-B8D95ADDA623}" type="slidenum">
              <a:rPr lang="it-IT"/>
              <a:pPr/>
              <a:t>18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9A048-8CBD-4B68-B907-C9AB21A2913C}" type="slidenum">
              <a:rPr lang="it-IT" smtClean="0"/>
              <a:pPr/>
              <a:t>32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9A048-8CBD-4B68-B907-C9AB21A2913C}" type="slidenum">
              <a:rPr lang="it-IT" smtClean="0"/>
              <a:pPr/>
              <a:t>35</a:t>
            </a:fld>
            <a:endParaRPr lang="it-IT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4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48CF92F5-8D65-44FA-8043-C2F17F17BC97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5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6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872914CE-839C-4DBA-92D3-56135B5D2AF0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11A320-CA89-4E1A-8092-EE5C172363BD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5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6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C287BA-1935-4D92-B91E-E0CFEE82F57A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C22FD6-A5B7-4ED6-BA11-4DE5D751E6C7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5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6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FCE2C1-6024-4C91-A08F-C4A3138FECDD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15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1FD6DC-3CFF-4EDC-A81F-637FC16A8150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16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17" name="Segnaposto numero diapositiva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00E32F-7F4E-4DB2-8E4C-741C0ACB4E24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12403F-BF9C-4689-AB7C-A18682D7A7A9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5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6" name="Segnaposto numero diapositiva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49E38C-D7B0-4257-B3AE-EC2DD78E4808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igura a mano libera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5" name="Figura a mano libera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Figura a mano libera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7" name="Figura a mano libera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9" name="Figura a mano libera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Figura a mano libera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Figura a mano libera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Figura a mano libera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Figura a mano libera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4" name="Figura a mano libera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5" name="Figura a mano libera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6" name="Figura a mano libera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7" name="Figura a mano libera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8" name="Figura a mano libera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" name="Rettangolo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1" name="Rettangolo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2" name="Rettangolo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3" name="Rettangolo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4" name="Rettangolo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2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AA95EB-DC02-4799-AB14-6419AD8DC044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2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2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65C9C7-35AE-4EBD-89A9-B6C67725A9ED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2999C1-7DB3-4310-B9FE-A14E3FF7AC19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29A639-51CE-4E6A-9BAB-1D3EED82741D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Rettangolo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Rettangolo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Rettangolo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1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C1B5CD-5FC6-4D74-B518-518181784B09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1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1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8EAA8-AC76-4E0D-985F-E0634B432DBB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DEF74F-3765-492F-BF37-5C23E0B22D1F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4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5" name="Segnaposto numero diapositiva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59A57-ADCF-480F-A82B-AB624408B6F5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27B23E-1B34-4719-B182-8B2ACC69F580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2FE146-67AD-416E-86D5-E80B9946EE17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18D470-5512-45FC-B746-BF6D4E402501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6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7" name="Segnaposto numero diapositiva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3265B1-D9B0-473D-A0E1-CF9D10C56E35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9513CF-C251-4292-ACF4-B684970D2588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5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6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6CD056-C4C5-4970-9283-1C60D78ABB16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Connettore 1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uppo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Connettore 1 7"/>
            <p:cNvCxnSpPr/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ttore 1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ttore 1 9"/>
            <p:cNvCxnSpPr/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uppo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Connettore 1 11"/>
            <p:cNvCxnSpPr/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ttore 1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ttore 1 13"/>
            <p:cNvCxnSpPr/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uppo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Connettore 1 15"/>
            <p:cNvCxnSpPr/>
            <p:nvPr/>
          </p:nvCxnSpPr>
          <p:spPr>
            <a:xfrm rot="16200000">
              <a:off x="6663592" y="13003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ttore 1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ttore 1 17"/>
            <p:cNvCxnSpPr/>
            <p:nvPr/>
          </p:nvCxnSpPr>
          <p:spPr>
            <a:xfrm rot="5400000" flipH="1">
              <a:off x="6744512" y="12993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olo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it-IT" noProof="0" dirty="0" smtClean="0"/>
              <a:t>Fare clic sull'icona per inserire un'immagine</a:t>
            </a:r>
            <a:endParaRPr lang="en-US" noProof="0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9" name="Segnaposto data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9EC0BF30-DE56-462F-80F0-85425F8F4E06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20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21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</a:lstStyle>
          <a:p>
            <a:fld id="{6D928BCD-AF24-447D-A08E-6D775447FE73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E64AE4-E9C0-4316-A0D5-C6F9E415C1AB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5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6" name="Segnaposto numero diapositiva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7EA866-D831-42E7-B40E-EDE5AF6957FF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563176-356C-4AA8-B400-CB724F3F5410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5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6" name="Segnaposto numero diapositiva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7E8EE0-7746-4723-A920-5245FAE07850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A2C80BDF-0395-4D62-88FA-4CE8CF5F2046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A4744E6B-943B-416B-94D0-19447C2ACD45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E8E317-A31D-4D6A-918B-035A518B07CC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6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7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00299-8CE1-4DB1-8C6C-087B7D1C89FC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67D50F-C730-4C15-AC38-963E8D55948A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8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9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38563F-2E1A-4F51-85D0-798003B07E92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D56A82-65F1-4C25-AECF-655B967C6950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4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5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680EBA-358E-43EE-AFA4-46B2263CD02B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4C6909-961A-4817-8E6A-02DA30861F13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3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4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F1232-802B-49B3-8990-1056A1B866C0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4C85D2-28AD-4847-8B08-09DED2D51DBD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6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7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E58D8B-9170-4FF7-A847-12A18E0CA120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taglia e arrotonda singolo angolo rettangolo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Triangolo rettangolo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Figura a mano libera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it-IT" noProof="0" dirty="0" smtClean="0"/>
              <a:t>Fare clic sull'icona per inserire un'immagine</a:t>
            </a:r>
            <a:endParaRPr lang="en-US" noProof="0" dirty="0"/>
          </a:p>
        </p:txBody>
      </p:sp>
      <p:sp>
        <p:nvSpPr>
          <p:cNvPr id="9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30F069-1834-42FD-AE7E-59441828B036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10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11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7DFDA7BD-34FB-4262-8B12-AD2619BCCF4F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28" name="Segnaposto titolo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  <a:endParaRPr lang="en-US" smtClean="0"/>
          </a:p>
        </p:txBody>
      </p:sp>
      <p:sp>
        <p:nvSpPr>
          <p:cNvPr id="1029" name="Segnaposto testo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smtClean="0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Constantia" pitchFamily="18" charset="0"/>
              </a:defRPr>
            </a:lvl1pPr>
          </a:lstStyle>
          <a:p>
            <a:fld id="{A0F391CE-A016-4EAB-8B87-66F2FFE540E9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Constantia" pitchFamily="18" charset="0"/>
              </a:defRPr>
            </a:lvl1pPr>
          </a:lstStyle>
          <a:p>
            <a:endParaRPr lang="it-IT" dirty="0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itchFamily="18" charset="0"/>
              </a:defRPr>
            </a:lvl1pPr>
          </a:lstStyle>
          <a:p>
            <a:fld id="{59E95BA0-A8B7-45FD-A348-6EEC9FCFA3A5}" type="slidenum">
              <a:rPr lang="it-IT"/>
              <a:pPr/>
              <a:t>‹N›</a:t>
            </a:fld>
            <a:endParaRPr lang="it-IT" dirty="0"/>
          </a:p>
        </p:txBody>
      </p:sp>
      <p:grpSp>
        <p:nvGrpSpPr>
          <p:cNvPr id="1033" name="Gruppo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igura a mano libera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Constantia" pitchFamily="18" charset="0"/>
              </a:endParaRPr>
            </a:p>
          </p:txBody>
        </p:sp>
        <p:sp>
          <p:nvSpPr>
            <p:cNvPr id="13" name="Figura a mano libera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Constantia" pitchFamily="18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693" r:id="rId2"/>
    <p:sldLayoutId id="2147483707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708" r:id="rId9"/>
    <p:sldLayoutId id="2147483699" r:id="rId10"/>
    <p:sldLayoutId id="214748370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it-IT" smtClean="0"/>
              <a:t>Fare clic per modificare lo stile del titolo</a:t>
            </a:r>
            <a:endParaRPr lang="en-US" smtClean="0"/>
          </a:p>
        </p:txBody>
      </p:sp>
      <p:sp>
        <p:nvSpPr>
          <p:cNvPr id="2060" name="Segnaposto testo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smtClean="0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chemeClr val="tx2"/>
                </a:solidFill>
                <a:latin typeface="Corbel" pitchFamily="34" charset="0"/>
              </a:defRPr>
            </a:lvl1pPr>
          </a:lstStyle>
          <a:p>
            <a:fld id="{6B8E2570-9B7B-4905-8A8D-4D49B3018FA2}" type="datetimeFigureOut">
              <a:rPr lang="it-IT"/>
              <a:pPr/>
              <a:t>25/06/2009</a:t>
            </a:fld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chemeClr val="tx2"/>
                </a:solidFill>
                <a:latin typeface="Corbel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  <a:latin typeface="Corbel" pitchFamily="34" charset="0"/>
              </a:defRPr>
            </a:lvl1pPr>
          </a:lstStyle>
          <a:p>
            <a:fld id="{69409946-9F8B-4FA7-A57C-227180B7AB89}" type="slidenum">
              <a:rPr lang="it-IT"/>
              <a:pPr/>
              <a:t>‹N›</a:t>
            </a:fld>
            <a:endParaRPr lang="it-IT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01" r:id="rId2"/>
    <p:sldLayoutId id="2147483710" r:id="rId3"/>
    <p:sldLayoutId id="2147483711" r:id="rId4"/>
    <p:sldLayoutId id="2147483712" r:id="rId5"/>
    <p:sldLayoutId id="2147483702" r:id="rId6"/>
    <p:sldLayoutId id="2147483713" r:id="rId7"/>
    <p:sldLayoutId id="2147483703" r:id="rId8"/>
    <p:sldLayoutId id="2147483714" r:id="rId9"/>
    <p:sldLayoutId id="2147483704" r:id="rId10"/>
    <p:sldLayoutId id="214748370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fontAlgn="base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lnx.itislanciano.it/jo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7.xml"/><Relationship Id="rId5" Type="http://schemas.openxmlformats.org/officeDocument/2006/relationships/slide" Target="slide5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24.xml"/><Relationship Id="rId7" Type="http://schemas.openxmlformats.org/officeDocument/2006/relationships/slide" Target="slide5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slide" Target="slide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4.xml"/><Relationship Id="rId5" Type="http://schemas.openxmlformats.org/officeDocument/2006/relationships/slide" Target="slide5.xml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slide" Target="slide5.xml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C:\Users\User\Desktop\Luca\Sistemi\Materiale%20Utile\Materiale%20per%20tesina\video%201.avi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28.png"/><Relationship Id="rId4" Type="http://schemas.openxmlformats.org/officeDocument/2006/relationships/slide" Target="slide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6.xml"/><Relationship Id="rId1" Type="http://schemas.openxmlformats.org/officeDocument/2006/relationships/slideLayout" Target="../slideLayouts/slideLayout4.xml"/><Relationship Id="rId5" Type="http://schemas.openxmlformats.org/officeDocument/2006/relationships/slide" Target="slide35.xml"/><Relationship Id="rId4" Type="http://schemas.openxmlformats.org/officeDocument/2006/relationships/image" Target="../media/image2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C:\Users\User\Desktop\Luca\Sistemi\Materiale%20Utile\Materiale%20per%20tesina\balla%20con%20la%20musica.MOV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30.png"/><Relationship Id="rId5" Type="http://schemas.openxmlformats.org/officeDocument/2006/relationships/slide" Target="slide34.xml"/><Relationship Id="rId4" Type="http://schemas.openxmlformats.org/officeDocument/2006/relationships/notesSlide" Target="../notesSlides/notesSlide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5" Type="http://schemas.openxmlformats.org/officeDocument/2006/relationships/slide" Target="slide38.xml"/><Relationship Id="rId4" Type="http://schemas.openxmlformats.org/officeDocument/2006/relationships/slide" Target="slide3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User\Desktop\Luca\Sistemi\Materiale%20Utile\Materiale%20per%20tesina\Seguilinea.MOV" TargetMode="External"/><Relationship Id="rId1" Type="http://schemas.openxmlformats.org/officeDocument/2006/relationships/tags" Target="../tags/tag3.xml"/><Relationship Id="rId5" Type="http://schemas.openxmlformats.org/officeDocument/2006/relationships/slide" Target="slide37.xml"/><Relationship Id="rId4" Type="http://schemas.openxmlformats.org/officeDocument/2006/relationships/image" Target="../media/image3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6.xml"/><Relationship Id="rId7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13.xml"/><Relationship Id="rId4" Type="http://schemas.openxmlformats.org/officeDocument/2006/relationships/slide" Target="slide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16.xml"/><Relationship Id="rId7" Type="http://schemas.openxmlformats.org/officeDocument/2006/relationships/slide" Target="slide37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slide" Target="slide32.xml"/><Relationship Id="rId4" Type="http://schemas.openxmlformats.org/officeDocument/2006/relationships/slide" Target="slide21.xml"/><Relationship Id="rId9" Type="http://schemas.openxmlformats.org/officeDocument/2006/relationships/slide" Target="slide3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71472" y="4714884"/>
            <a:ext cx="7851648" cy="120016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it-IT" sz="6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101600">
                    <a:srgbClr val="7030A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 Microcontrollori</a:t>
            </a:r>
            <a:endParaRPr lang="it-IT" sz="6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glow rad="101600">
                  <a:srgbClr val="7030A0">
                    <a:alpha val="40000"/>
                  </a:srgb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olo 1"/>
          <p:cNvSpPr txBox="1">
            <a:spLocks/>
          </p:cNvSpPr>
          <p:nvPr/>
        </p:nvSpPr>
        <p:spPr>
          <a:xfrm>
            <a:off x="571472" y="3429000"/>
            <a:ext cx="7851648" cy="1200160"/>
          </a:xfrm>
          <a:prstGeom prst="rect">
            <a:avLst/>
          </a:prstGeom>
          <a:ln>
            <a:noFill/>
          </a:ln>
        </p:spPr>
        <p:txBody>
          <a:bodyPr lIns="0" tIns="0" rIns="18288" bIns="0" anchor="b"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sz="6600" b="1" dirty="0">
                <a:ln w="11430">
                  <a:solidFill>
                    <a:srgbClr val="00B050"/>
                  </a:solidFill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TESINA </a:t>
            </a:r>
            <a:r>
              <a:rPr lang="it-IT" sz="6600" b="1" dirty="0" err="1">
                <a:ln w="11430">
                  <a:solidFill>
                    <a:srgbClr val="00B050"/>
                  </a:solidFill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DI</a:t>
            </a:r>
            <a:r>
              <a:rPr lang="it-IT" sz="6600" b="1" dirty="0">
                <a:ln w="11430">
                  <a:solidFill>
                    <a:srgbClr val="00B050"/>
                  </a:solidFill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SISTEMI</a:t>
            </a:r>
          </a:p>
        </p:txBody>
      </p:sp>
      <p:sp>
        <p:nvSpPr>
          <p:cNvPr id="7" name="Freccia a destra 6">
            <a:hlinkClick r:id="" action="ppaction://hlinkshowjump?jump=nextslide" highlightClick="1"/>
          </p:cNvPr>
          <p:cNvSpPr/>
          <p:nvPr/>
        </p:nvSpPr>
        <p:spPr>
          <a:xfrm>
            <a:off x="7786710" y="6072206"/>
            <a:ext cx="1143008" cy="64294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Cliccare</a:t>
            </a:r>
            <a:endParaRPr lang="it-IT" dirty="0"/>
          </a:p>
        </p:txBody>
      </p:sp>
      <p:pic>
        <p:nvPicPr>
          <p:cNvPr id="45058" name="Picture 2" descr="http://www.itislanciano.it/logo_new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8604"/>
            <a:ext cx="2691815" cy="2509833"/>
          </a:xfrm>
          <a:prstGeom prst="rect">
            <a:avLst/>
          </a:prstGeom>
          <a:noFill/>
        </p:spPr>
      </p:pic>
      <p:sp>
        <p:nvSpPr>
          <p:cNvPr id="6" name="CasellaDiTesto 5"/>
          <p:cNvSpPr txBox="1"/>
          <p:nvPr/>
        </p:nvSpPr>
        <p:spPr>
          <a:xfrm>
            <a:off x="3214678" y="928670"/>
            <a:ext cx="41434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CELIBERTI LUCA</a:t>
            </a:r>
          </a:p>
          <a:p>
            <a:r>
              <a:rPr lang="it-IT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A.S. 2008/2009</a:t>
            </a:r>
            <a:endParaRPr lang="it-IT" sz="32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70485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Ingressi e uscite del PIC</a:t>
            </a:r>
            <a:endParaRPr lang="it-IT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Segnaposto contenuto 3" descr="pinout16F877A.gif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lum bright="-10000" contrast="40000"/>
          </a:blip>
          <a:stretch>
            <a:fillRect/>
          </a:stretch>
        </p:blipFill>
        <p:spPr>
          <a:xfrm>
            <a:off x="5214942" y="1571612"/>
            <a:ext cx="3740167" cy="4206522"/>
          </a:xfrm>
          <a:solidFill>
            <a:srgbClr val="FFFFFF">
              <a:shade val="85000"/>
            </a:srgbClr>
          </a:solidFill>
          <a:ln w="38100" cap="sq"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Segnaposto contenuto 6"/>
          <p:cNvSpPr>
            <a:spLocks noGrp="1"/>
          </p:cNvSpPr>
          <p:nvPr>
            <p:ph sz="half" idx="2"/>
          </p:nvPr>
        </p:nvSpPr>
        <p:spPr>
          <a:xfrm>
            <a:off x="285750" y="1285875"/>
            <a:ext cx="4714875" cy="51435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it-IT" sz="2200" smtClean="0">
                <a:latin typeface="Times New Roman" pitchFamily="18" charset="0"/>
                <a:cs typeface="Times New Roman" pitchFamily="18" charset="0"/>
              </a:rPr>
              <a:t>Come già detto il PIC può ricevere/inviare dati sia analogici che digitali.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it-IT" sz="220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it-IT" sz="2200" smtClean="0">
                <a:latin typeface="Times New Roman" pitchFamily="18" charset="0"/>
                <a:cs typeface="Times New Roman" pitchFamily="18" charset="0"/>
              </a:rPr>
              <a:t>Il programmatore può decidere se alcuni pin del PICmicro dovrebbero essere utilizzati come ingressi analogici, ingressi digitali o uscite digitali. 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it-IT" sz="2200" smtClean="0">
                <a:latin typeface="Times New Roman" pitchFamily="18" charset="0"/>
                <a:cs typeface="Times New Roman" pitchFamily="18" charset="0"/>
              </a:rPr>
              <a:t>Ad esempio nel chip 16F877A(mostrato affianco) il pin 2 è contrassegnato come 'RA0/AN0'. 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it-IT" sz="2200" smtClean="0">
                <a:latin typeface="Times New Roman" pitchFamily="18" charset="0"/>
                <a:cs typeface="Times New Roman" pitchFamily="18" charset="0"/>
              </a:rPr>
              <a:t>Ciò significa che il pin 2 può essere usato come bit 0 della porta A (Registro A bit 0) o come ingresso analogico 0. 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it-IT" sz="220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it-IT" sz="220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itorno 5">
            <a:hlinkClick r:id="rId3" action="ppaction://hlinksldjump" highlightClick="1"/>
          </p:cNvPr>
          <p:cNvSpPr/>
          <p:nvPr/>
        </p:nvSpPr>
        <p:spPr>
          <a:xfrm>
            <a:off x="4214810" y="6215082"/>
            <a:ext cx="857256" cy="428628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it-IT">
                <a:solidFill>
                  <a:srgbClr val="C00000"/>
                </a:solidFill>
              </a:rPr>
              <a:t>Menù</a:t>
            </a:r>
          </a:p>
        </p:txBody>
      </p:sp>
      <p:sp>
        <p:nvSpPr>
          <p:cNvPr id="8" name="Avanti o successivo 7">
            <a:hlinkClick r:id="rId4" action="ppaction://hlinksldjump" highlightClick="1"/>
          </p:cNvPr>
          <p:cNvSpPr/>
          <p:nvPr/>
        </p:nvSpPr>
        <p:spPr>
          <a:xfrm>
            <a:off x="7858148" y="6215082"/>
            <a:ext cx="714380" cy="42862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dirty="0">
                <a:solidFill>
                  <a:srgbClr val="FFFF00"/>
                </a:solidFill>
              </a:rPr>
              <a:t>Avanti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egnaposto contenuto 5"/>
          <p:cNvSpPr>
            <a:spLocks noGrp="1"/>
          </p:cNvSpPr>
          <p:nvPr>
            <p:ph idx="1"/>
          </p:nvPr>
        </p:nvSpPr>
        <p:spPr>
          <a:xfrm>
            <a:off x="214313" y="285750"/>
            <a:ext cx="8472487" cy="64293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it-IT" sz="1800" smtClean="0">
                <a:latin typeface="Times New Roman" pitchFamily="18" charset="0"/>
                <a:cs typeface="Times New Roman" pitchFamily="18" charset="0"/>
              </a:rPr>
              <a:t>La funzione di ogni pin viene determinata definendo il contenuto dei registri interni del PIC.</a:t>
            </a:r>
          </a:p>
          <a:p>
            <a:pPr>
              <a:buFont typeface="Wingdings 2" pitchFamily="18" charset="2"/>
              <a:buNone/>
            </a:pPr>
            <a:endParaRPr lang="it-IT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it-IT" sz="1800" smtClean="0">
                <a:latin typeface="Times New Roman" pitchFamily="18" charset="0"/>
                <a:cs typeface="Times New Roman" pitchFamily="18" charset="0"/>
              </a:rPr>
              <a:t>Il PIC 16F877A è dotato di 5 porte per collegarsi con il mondo esterno, esse sono denominate come A,B,C,D,E.</a:t>
            </a:r>
          </a:p>
          <a:p>
            <a:pPr>
              <a:buFont typeface="Wingdings 2" pitchFamily="18" charset="2"/>
              <a:buNone/>
            </a:pPr>
            <a:r>
              <a:rPr lang="it-IT" sz="1800" smtClean="0">
                <a:latin typeface="Times New Roman" pitchFamily="18" charset="0"/>
                <a:cs typeface="Times New Roman" pitchFamily="18" charset="0"/>
              </a:rPr>
              <a:t>Il porto A presenta 6 pin, i porti B,C,D ne presentano 8, ed infine il porto E ne ha solo 3.</a:t>
            </a:r>
          </a:p>
          <a:p>
            <a:pPr>
              <a:buFont typeface="Wingdings 2" pitchFamily="18" charset="2"/>
              <a:buNone/>
            </a:pPr>
            <a:endParaRPr lang="it-IT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it-IT" sz="1800" smtClean="0">
                <a:latin typeface="Times New Roman" pitchFamily="18" charset="0"/>
                <a:cs typeface="Times New Roman" pitchFamily="18" charset="0"/>
              </a:rPr>
              <a:t> I segnali analogici acquisibili dai vari pin delle porte devono avere valori compresi tra V</a:t>
            </a:r>
            <a:r>
              <a:rPr lang="it-IT" sz="800" smtClean="0"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it-IT" sz="1800" smtClean="0">
                <a:latin typeface="Times New Roman" pitchFamily="18" charset="0"/>
                <a:cs typeface="Times New Roman" pitchFamily="18" charset="0"/>
              </a:rPr>
              <a:t> e V</a:t>
            </a:r>
            <a:r>
              <a:rPr lang="it-IT" sz="800" smtClean="0">
                <a:latin typeface="Times New Roman" pitchFamily="18" charset="0"/>
                <a:cs typeface="Times New Roman" pitchFamily="18" charset="0"/>
              </a:rPr>
              <a:t>SS</a:t>
            </a:r>
            <a:r>
              <a:rPr lang="it-IT" sz="1800" smtClean="0">
                <a:latin typeface="Times New Roman" pitchFamily="18" charset="0"/>
                <a:cs typeface="Times New Roman" pitchFamily="18" charset="0"/>
              </a:rPr>
              <a:t> (tra 5V e massa).</a:t>
            </a:r>
          </a:p>
          <a:p>
            <a:pPr>
              <a:buFont typeface="Wingdings 2" pitchFamily="18" charset="2"/>
              <a:buNone/>
            </a:pPr>
            <a:endParaRPr lang="it-IT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it-IT" sz="1800" smtClean="0">
                <a:latin typeface="Times New Roman" pitchFamily="18" charset="0"/>
                <a:cs typeface="Times New Roman" pitchFamily="18" charset="0"/>
              </a:rPr>
              <a:t>La maggior parte dei pin hanno funzioni molteplici, cioè possono avere più funzionalità, diverse tra loro, contemporaneamente.</a:t>
            </a:r>
          </a:p>
          <a:p>
            <a:pPr>
              <a:buFont typeface="Wingdings 2" pitchFamily="18" charset="2"/>
              <a:buNone/>
            </a:pPr>
            <a:r>
              <a:rPr lang="it-IT" sz="1800" smtClean="0">
                <a:latin typeface="Times New Roman" pitchFamily="18" charset="0"/>
                <a:cs typeface="Times New Roman" pitchFamily="18" charset="0"/>
              </a:rPr>
              <a:t>Per poter utilizzare i pin di una porta come uscite bisogna pianificare il modo in cui devono essere collegati i dispositivi a tali pin.</a:t>
            </a:r>
          </a:p>
          <a:p>
            <a:pPr>
              <a:buFont typeface="Wingdings 2" pitchFamily="18" charset="2"/>
              <a:buNone/>
            </a:pPr>
            <a:endParaRPr lang="it-IT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it-IT" sz="1800" smtClean="0">
                <a:latin typeface="Times New Roman" pitchFamily="18" charset="0"/>
                <a:cs typeface="Times New Roman" pitchFamily="18" charset="0"/>
              </a:rPr>
              <a:t>Ci sono dei limiti di corrente da tener conto: infatti il PIC micro può gestire, in uscita, al massimo 25 mA per pin, ma la corrente massima per l’intera porta è di 100 mA.</a:t>
            </a:r>
          </a:p>
          <a:p>
            <a:pPr>
              <a:buFont typeface="Wingdings 2" pitchFamily="18" charset="2"/>
              <a:buNone/>
            </a:pPr>
            <a:r>
              <a:rPr lang="it-IT" sz="1800" smtClean="0">
                <a:latin typeface="Times New Roman" pitchFamily="18" charset="0"/>
                <a:cs typeface="Times New Roman" pitchFamily="18" charset="0"/>
              </a:rPr>
              <a:t>Si deduce che non tutti i pin possono gestire contemporaneamente 25 mA l’uno: Per poter funzionare tutti i pin, entro il limite di 100 mA; Ogni pin può avere al massimo una corrente di 12,5 mA.</a:t>
            </a:r>
          </a:p>
          <a:p>
            <a:pPr>
              <a:buFont typeface="Wingdings 2" pitchFamily="18" charset="2"/>
              <a:buNone/>
            </a:pPr>
            <a:endParaRPr lang="it-IT" sz="1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nizio 2">
            <a:hlinkClick r:id="rId2" action="ppaction://hlinksldjump" highlightClick="1"/>
          </p:cNvPr>
          <p:cNvSpPr/>
          <p:nvPr/>
        </p:nvSpPr>
        <p:spPr>
          <a:xfrm>
            <a:off x="4000496" y="6286520"/>
            <a:ext cx="785818" cy="428604"/>
          </a:xfrm>
          <a:prstGeom prst="actionButtonBeginn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200" dirty="0">
                <a:solidFill>
                  <a:srgbClr val="FFFF00"/>
                </a:solidFill>
              </a:rPr>
              <a:t>Torna all’inizio</a:t>
            </a:r>
          </a:p>
        </p:txBody>
      </p:sp>
      <p:sp>
        <p:nvSpPr>
          <p:cNvPr id="4" name="Ritorno 3">
            <a:hlinkClick r:id="rId3" action="ppaction://hlinksldjump" highlightClick="1"/>
          </p:cNvPr>
          <p:cNvSpPr/>
          <p:nvPr/>
        </p:nvSpPr>
        <p:spPr>
          <a:xfrm>
            <a:off x="4929190" y="6286520"/>
            <a:ext cx="857256" cy="428628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it-IT">
                <a:solidFill>
                  <a:srgbClr val="C00000"/>
                </a:solidFill>
              </a:rPr>
              <a:t>Menù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229600" cy="77628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Memoria ROM</a:t>
            </a:r>
            <a:endParaRPr lang="it-IT" dirty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000125"/>
            <a:ext cx="8186738" cy="5354638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it-IT" sz="2000" dirty="0" smtClean="0"/>
              <a:t>Le memorie ROM sono di sola lettura 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it-IT" sz="2000" dirty="0" smtClean="0"/>
              <a:t>e si dividono in: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it-IT" sz="2000" dirty="0" smtClean="0">
                <a:solidFill>
                  <a:srgbClr val="0070C0"/>
                </a:solidFill>
              </a:rPr>
              <a:t>PROM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it-IT" sz="2000" dirty="0" smtClean="0">
                <a:solidFill>
                  <a:srgbClr val="0070C0"/>
                </a:solidFill>
              </a:rPr>
              <a:t>EPROM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it-IT" sz="2000" dirty="0" smtClean="0">
                <a:solidFill>
                  <a:srgbClr val="0070C0"/>
                </a:solidFill>
              </a:rPr>
              <a:t>EEPROM</a:t>
            </a:r>
          </a:p>
          <a:p>
            <a:pPr>
              <a:lnSpc>
                <a:spcPct val="80000"/>
              </a:lnSpc>
              <a:buFontTx/>
              <a:buChar char="-"/>
            </a:pPr>
            <a:endParaRPr lang="it-IT" sz="2000" dirty="0" smtClean="0"/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it-IT" sz="2000" b="1" dirty="0" smtClean="0"/>
              <a:t>Memoria PROM (</a:t>
            </a:r>
            <a:r>
              <a:rPr lang="it-IT" sz="2000" b="1" dirty="0" err="1" smtClean="0"/>
              <a:t>Programmable</a:t>
            </a:r>
            <a:r>
              <a:rPr lang="it-IT" sz="2000" b="1" dirty="0" smtClean="0"/>
              <a:t> ROM):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it-IT" sz="2000" dirty="0" smtClean="0">
                <a:solidFill>
                  <a:srgbClr val="7F7F7F"/>
                </a:solidFill>
              </a:rPr>
              <a:t>Memoria su cui l’utente può scrivere ma una sola volta! Infatti non si può più cancellare il contenuto una volta scritto.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it-IT" sz="2000" dirty="0" smtClean="0">
              <a:solidFill>
                <a:srgbClr val="0070C0"/>
              </a:solidFill>
            </a:endParaRP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it-IT" sz="2000" b="1" dirty="0" smtClean="0"/>
              <a:t>Memoria EPROM (</a:t>
            </a:r>
            <a:r>
              <a:rPr lang="it-IT" sz="2000" b="1" dirty="0" err="1" smtClean="0"/>
              <a:t>Erase</a:t>
            </a:r>
            <a:r>
              <a:rPr lang="it-IT" sz="2000" b="1" dirty="0" smtClean="0"/>
              <a:t> </a:t>
            </a:r>
            <a:r>
              <a:rPr lang="it-IT" sz="2000" b="1" dirty="0" err="1" smtClean="0"/>
              <a:t>Programmable</a:t>
            </a:r>
            <a:r>
              <a:rPr lang="it-IT" sz="2000" b="1" dirty="0" smtClean="0"/>
              <a:t> ROM):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it-IT" sz="2000" dirty="0" smtClean="0">
                <a:solidFill>
                  <a:srgbClr val="7F7F7F"/>
                </a:solidFill>
              </a:rPr>
              <a:t>A differenza della prima una volta scritti i dati, l’utente può cancellarli e riscriverci nuovamente. Questo grazie ad una finestra sul chip, il quale se irradiato con raggi ultravioletti, cancella il contenuto della memoria.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it-IT" sz="2000" dirty="0" smtClean="0"/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it-IT" sz="2000" dirty="0" smtClean="0"/>
              <a:t>Memoria EEPROM ( </a:t>
            </a:r>
            <a:r>
              <a:rPr lang="it-IT" sz="2000" dirty="0" err="1" smtClean="0"/>
              <a:t>Electically</a:t>
            </a:r>
            <a:r>
              <a:rPr lang="it-IT" sz="2000" dirty="0" smtClean="0"/>
              <a:t> </a:t>
            </a:r>
            <a:r>
              <a:rPr lang="it-IT" sz="2000" dirty="0" err="1" smtClean="0"/>
              <a:t>Eraseble</a:t>
            </a:r>
            <a:r>
              <a:rPr lang="it-IT" sz="2000" dirty="0" smtClean="0"/>
              <a:t> </a:t>
            </a:r>
            <a:r>
              <a:rPr lang="it-IT" sz="2000" dirty="0" err="1" smtClean="0"/>
              <a:t>Programmable</a:t>
            </a:r>
            <a:r>
              <a:rPr lang="it-IT" sz="2000" dirty="0" smtClean="0"/>
              <a:t> ROM):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it-IT" sz="2000" dirty="0" smtClean="0">
                <a:solidFill>
                  <a:srgbClr val="7F7F7F"/>
                </a:solidFill>
              </a:rPr>
              <a:t>Simile alla EEPROM, ma la cancellazione dei dati avviene tramite una sequenza di impulsi elettrici su determinati pin.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it-IT" sz="2000" dirty="0" smtClean="0">
                <a:solidFill>
                  <a:srgbClr val="7F7F7F"/>
                </a:solidFill>
              </a:rPr>
              <a:t> </a:t>
            </a:r>
          </a:p>
        </p:txBody>
      </p:sp>
      <p:sp>
        <p:nvSpPr>
          <p:cNvPr id="5" name="Inizio 4">
            <a:hlinkClick r:id="rId2" action="ppaction://hlinksldjump" highlightClick="1"/>
          </p:cNvPr>
          <p:cNvSpPr/>
          <p:nvPr/>
        </p:nvSpPr>
        <p:spPr>
          <a:xfrm>
            <a:off x="214282" y="6215082"/>
            <a:ext cx="785818" cy="428604"/>
          </a:xfrm>
          <a:prstGeom prst="actionButtonBeginn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200" dirty="0">
                <a:solidFill>
                  <a:srgbClr val="FFFF00"/>
                </a:solidFill>
              </a:rPr>
              <a:t>Torna all’inizio</a:t>
            </a:r>
          </a:p>
        </p:txBody>
      </p:sp>
      <p:pic>
        <p:nvPicPr>
          <p:cNvPr id="7" name="Immagine 6" descr="29F400_cop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928670"/>
            <a:ext cx="2714644" cy="182736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olo 4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633413"/>
          </a:xfrm>
        </p:spPr>
        <p:txBody>
          <a:bodyPr/>
          <a:lstStyle/>
          <a:p>
            <a:pPr algn="ctr"/>
            <a:r>
              <a:rPr lang="it-IT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 memoria</a:t>
            </a:r>
          </a:p>
        </p:txBody>
      </p:sp>
      <p:sp>
        <p:nvSpPr>
          <p:cNvPr id="23555" name="Segnaposto contenuto 6"/>
          <p:cNvSpPr>
            <a:spLocks noGrp="1"/>
          </p:cNvSpPr>
          <p:nvPr>
            <p:ph sz="half" idx="1"/>
          </p:nvPr>
        </p:nvSpPr>
        <p:spPr>
          <a:xfrm>
            <a:off x="357188" y="1000125"/>
            <a:ext cx="8401050" cy="55006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Il microcontrollore per eseguire programmi ha bisogno di istruzioni e di dati.... Questi ultimi vengono memorizzati nella memoria interna del PIC.</a:t>
            </a:r>
          </a:p>
          <a:p>
            <a:pPr>
              <a:buFont typeface="Wingdings 2" pitchFamily="18" charset="2"/>
              <a:buNone/>
            </a:pP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Quindi con memoria intendiamo la </a:t>
            </a:r>
            <a:r>
              <a:rPr lang="it-IT" sz="2000" b="1" u="sng" dirty="0" smtClean="0">
                <a:latin typeface="Times New Roman" pitchFamily="18" charset="0"/>
                <a:cs typeface="Times New Roman" pitchFamily="18" charset="0"/>
              </a:rPr>
              <a:t>capacità di un dispositivo di memorizzare dati.</a:t>
            </a:r>
          </a:p>
          <a:p>
            <a:pPr>
              <a:buFont typeface="Wingdings 2" pitchFamily="18" charset="2"/>
              <a:buNone/>
            </a:pPr>
            <a:endParaRPr lang="it-IT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La memoria è formata da un certo numero di locazioni, dove in ognuna di essa viene memorizzato un dato che servirà poi alla CPU per lavorare.</a:t>
            </a:r>
          </a:p>
          <a:p>
            <a:pPr>
              <a:buFont typeface="Wingdings 2" pitchFamily="18" charset="2"/>
              <a:buNone/>
            </a:pP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Ogni locazione presenta un indirizzo univoco, ovvero un numero che identifica la sua posizione nella memoria.</a:t>
            </a:r>
          </a:p>
          <a:p>
            <a:pPr>
              <a:buFont typeface="Wingdings 2" pitchFamily="18" charset="2"/>
              <a:buNone/>
            </a:pPr>
            <a:endParaRPr lang="it-IT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Un buon microcontrollore presenta anche una elevata memoria, nella quale ogni locazione può contenere perfino 32 bit!</a:t>
            </a:r>
          </a:p>
          <a:p>
            <a:pPr>
              <a:buFont typeface="Wingdings 2" pitchFamily="18" charset="2"/>
              <a:buNone/>
            </a:pPr>
            <a:endParaRPr lang="it-IT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Ci sono diversi tipi di memorie, che possono essere distinte in:</a:t>
            </a:r>
          </a:p>
          <a:p>
            <a:pPr>
              <a:buFont typeface="Wingdings 2" pitchFamily="18" charset="2"/>
              <a:buNone/>
            </a:pPr>
            <a:endParaRPr lang="it-IT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endParaRPr lang="it-IT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ttangolo 3">
            <a:hlinkClick r:id="rId2" action="ppaction://hlinksldjump"/>
          </p:cNvPr>
          <p:cNvSpPr/>
          <p:nvPr/>
        </p:nvSpPr>
        <p:spPr>
          <a:xfrm>
            <a:off x="2571736" y="5929330"/>
            <a:ext cx="1643074" cy="70788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Memorie RAM </a:t>
            </a:r>
          </a:p>
        </p:txBody>
      </p:sp>
      <p:sp>
        <p:nvSpPr>
          <p:cNvPr id="6" name="Rettangolo 5">
            <a:hlinkClick r:id="rId3" action="ppaction://hlinksldjump"/>
          </p:cNvPr>
          <p:cNvSpPr/>
          <p:nvPr/>
        </p:nvSpPr>
        <p:spPr>
          <a:xfrm>
            <a:off x="4500562" y="5929330"/>
            <a:ext cx="1643074" cy="707886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Memorie ROM </a:t>
            </a:r>
          </a:p>
        </p:txBody>
      </p:sp>
      <p:sp>
        <p:nvSpPr>
          <p:cNvPr id="8" name="Ritorno 7">
            <a:hlinkClick r:id="rId4" action="ppaction://hlinksldjump" highlightClick="1"/>
          </p:cNvPr>
          <p:cNvSpPr/>
          <p:nvPr/>
        </p:nvSpPr>
        <p:spPr>
          <a:xfrm>
            <a:off x="785786" y="6286520"/>
            <a:ext cx="857256" cy="428628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it-IT">
                <a:solidFill>
                  <a:srgbClr val="C00000"/>
                </a:solidFill>
              </a:rPr>
              <a:t>Menù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descr="immagine-KACMEME2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15074" y="4857760"/>
            <a:ext cx="2571758" cy="214311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57188" y="357188"/>
            <a:ext cx="8229600" cy="776287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Memoria RAM</a:t>
            </a:r>
            <a:endParaRPr lang="it-IT" dirty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Segnaposto contenuto 2"/>
          <p:cNvSpPr>
            <a:spLocks noGrp="1"/>
          </p:cNvSpPr>
          <p:nvPr>
            <p:ph sz="half" idx="1"/>
          </p:nvPr>
        </p:nvSpPr>
        <p:spPr>
          <a:xfrm>
            <a:off x="428625" y="1357313"/>
            <a:ext cx="8329613" cy="52863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it-IT" dirty="0" smtClean="0"/>
              <a:t>La Memoria RAM (</a:t>
            </a:r>
            <a:r>
              <a:rPr lang="it-IT" dirty="0" err="1" smtClean="0"/>
              <a:t>Random</a:t>
            </a:r>
            <a:r>
              <a:rPr lang="it-IT" dirty="0" smtClean="0"/>
              <a:t> Access </a:t>
            </a:r>
            <a:r>
              <a:rPr lang="it-IT" dirty="0" err="1" smtClean="0"/>
              <a:t>Memory</a:t>
            </a:r>
            <a:r>
              <a:rPr lang="it-IT" dirty="0" smtClean="0"/>
              <a:t>) è una memoria volatile!</a:t>
            </a:r>
          </a:p>
          <a:p>
            <a:pPr>
              <a:buFont typeface="Wingdings 2" pitchFamily="18" charset="2"/>
              <a:buNone/>
            </a:pPr>
            <a:r>
              <a:rPr lang="it-IT" dirty="0" smtClean="0"/>
              <a:t>Infatti se non è più alimentata, i dati contenuti in essa vengono persi.</a:t>
            </a:r>
          </a:p>
          <a:p>
            <a:pPr>
              <a:buFont typeface="Wingdings 2" pitchFamily="18" charset="2"/>
              <a:buNone/>
            </a:pPr>
            <a:endParaRPr lang="it-IT" dirty="0" smtClean="0"/>
          </a:p>
          <a:p>
            <a:pPr>
              <a:buFont typeface="Wingdings 2" pitchFamily="18" charset="2"/>
              <a:buNone/>
            </a:pPr>
            <a:r>
              <a:rPr lang="it-IT" dirty="0" smtClean="0"/>
              <a:t>Una eccezione di questa famiglia di memorie è la NVRAM (Non Volatile RAM), in cui al suo interno ci può essere una batteria che mantiene i dati salvati.</a:t>
            </a:r>
          </a:p>
          <a:p>
            <a:pPr>
              <a:buFont typeface="Wingdings 2" pitchFamily="18" charset="2"/>
              <a:buNone/>
            </a:pPr>
            <a:r>
              <a:rPr lang="it-IT" dirty="0" smtClean="0"/>
              <a:t>A volte può contenere anche una EEPROM che mantiene i dati nel caso di perdita di potenza.</a:t>
            </a:r>
          </a:p>
        </p:txBody>
      </p:sp>
      <p:sp>
        <p:nvSpPr>
          <p:cNvPr id="5" name="Inizio 4">
            <a:hlinkClick r:id="rId3" action="ppaction://hlinksldjump" highlightClick="1"/>
          </p:cNvPr>
          <p:cNvSpPr/>
          <p:nvPr/>
        </p:nvSpPr>
        <p:spPr>
          <a:xfrm>
            <a:off x="214282" y="6215082"/>
            <a:ext cx="785818" cy="428604"/>
          </a:xfrm>
          <a:prstGeom prst="actionButtonBeginn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200" dirty="0">
                <a:solidFill>
                  <a:srgbClr val="FFFF00"/>
                </a:solidFill>
              </a:rPr>
              <a:t>Torna all’inizio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229600" cy="9906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Come è organizzata la memoria?</a:t>
            </a:r>
            <a:endParaRPr lang="it-IT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42875" y="1214438"/>
            <a:ext cx="4500563" cy="51435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it-IT" sz="2200" smtClean="0">
                <a:latin typeface="Times New Roman" pitchFamily="18" charset="0"/>
                <a:cs typeface="Times New Roman" pitchFamily="18" charset="0"/>
              </a:rPr>
              <a:t>Per farci un’idea di come è organizzata la memoria in un microcontrollore, prenderemo come esempio il PIC 16F84 a 16 pin.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it-IT" sz="220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it-IT" sz="2200" smtClean="0">
                <a:latin typeface="Times New Roman" pitchFamily="18" charset="0"/>
                <a:cs typeface="Times New Roman" pitchFamily="18" charset="0"/>
              </a:rPr>
              <a:t>La Memoria Programmi (EEPROM) è quasi sempre di tipo FLASH, cioè può essere programmato e cancellato molte volte.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it-IT" sz="220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it-IT" sz="2200" smtClean="0">
                <a:latin typeface="Times New Roman" pitchFamily="18" charset="0"/>
                <a:cs typeface="Times New Roman" pitchFamily="18" charset="0"/>
              </a:rPr>
              <a:t>La Memoria Dati, in parte usa la RAM ed in parte la EEPROM.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it-IT" sz="2200" smtClean="0">
                <a:latin typeface="Times New Roman" pitchFamily="18" charset="0"/>
                <a:cs typeface="Times New Roman" pitchFamily="18" charset="0"/>
              </a:rPr>
              <a:t>La seconda ci consente di mantenere salvati i dati importanti anche quando l’alimentazione è spenta.</a:t>
            </a:r>
          </a:p>
        </p:txBody>
      </p:sp>
      <p:sp>
        <p:nvSpPr>
          <p:cNvPr id="5" name="Segnaposto contenuto 4">
            <a:hlinkClick r:id="rId2" action="ppaction://hlinksldjump"/>
          </p:cNvPr>
          <p:cNvSpPr txBox="1">
            <a:spLocks noGrp="1"/>
          </p:cNvSpPr>
          <p:nvPr>
            <p:ph sz="half" idx="2"/>
          </p:nvPr>
        </p:nvSpPr>
        <p:spPr>
          <a:xfrm>
            <a:off x="5357818" y="1928802"/>
            <a:ext cx="3209948" cy="1409748"/>
          </a:xfrm>
          <a:prstGeom prst="roundRect">
            <a:avLst/>
          </a:prstGeom>
          <a:ln w="38100">
            <a:solidFill>
              <a:srgbClr val="00B05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>
            <a:spAutoFit/>
          </a:bodyPr>
          <a:lstStyle/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sz="2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Memoria Flash: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Memoria programmi con 1024 locazioni </a:t>
            </a:r>
            <a:endParaRPr lang="it-IT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egnaposto contenuto 4">
            <a:hlinkClick r:id="rId2" action="ppaction://hlinksldjump"/>
          </p:cNvPr>
          <p:cNvSpPr txBox="1">
            <a:spLocks/>
          </p:cNvSpPr>
          <p:nvPr/>
        </p:nvSpPr>
        <p:spPr>
          <a:xfrm>
            <a:off x="5000628" y="4286256"/>
            <a:ext cx="1928826" cy="1940957"/>
          </a:xfrm>
          <a:prstGeom prst="roundRect">
            <a:avLst/>
          </a:prstGeom>
          <a:ln w="38100">
            <a:solidFill>
              <a:srgbClr val="FFC00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274320" indent="-274320" algn="ctr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it-IT" sz="20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Memoria</a:t>
            </a:r>
          </a:p>
          <a:p>
            <a:pPr marL="274320" indent="-274320" algn="ctr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it-IT" sz="20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RAM:</a:t>
            </a:r>
          </a:p>
          <a:p>
            <a:pPr marL="274320" indent="-274320" algn="ctr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it-IT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68 locazioni di memoria dei dati</a:t>
            </a:r>
          </a:p>
        </p:txBody>
      </p:sp>
      <p:sp>
        <p:nvSpPr>
          <p:cNvPr id="7" name="Segnaposto contenuto 4">
            <a:hlinkClick r:id="rId2" action="ppaction://hlinksldjump"/>
          </p:cNvPr>
          <p:cNvSpPr txBox="1">
            <a:spLocks/>
          </p:cNvSpPr>
          <p:nvPr/>
        </p:nvSpPr>
        <p:spPr>
          <a:xfrm>
            <a:off x="7000892" y="4286256"/>
            <a:ext cx="2000264" cy="1940957"/>
          </a:xfrm>
          <a:prstGeom prst="roundRect">
            <a:avLst/>
          </a:prstGeom>
          <a:ln w="38100">
            <a:solidFill>
              <a:srgbClr val="FFC00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274320" indent="-274320" algn="ctr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it-IT" sz="20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Memoria</a:t>
            </a:r>
          </a:p>
          <a:p>
            <a:pPr marL="274320" indent="-274320" algn="ctr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it-IT" sz="20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EEPROM:</a:t>
            </a:r>
          </a:p>
          <a:p>
            <a:pPr marL="274320" indent="-274320" algn="ctr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it-IT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64 locazioni di memoria dei dati</a:t>
            </a:r>
          </a:p>
        </p:txBody>
      </p:sp>
      <p:sp>
        <p:nvSpPr>
          <p:cNvPr id="26637" name="CasellaDiTesto 7"/>
          <p:cNvSpPr txBox="1">
            <a:spLocks noChangeArrowheads="1"/>
          </p:cNvSpPr>
          <p:nvPr/>
        </p:nvSpPr>
        <p:spPr bwMode="auto">
          <a:xfrm>
            <a:off x="5929313" y="1571625"/>
            <a:ext cx="2000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Program Memory</a:t>
            </a:r>
          </a:p>
        </p:txBody>
      </p:sp>
      <p:sp>
        <p:nvSpPr>
          <p:cNvPr id="26638" name="CasellaDiTesto 8"/>
          <p:cNvSpPr txBox="1">
            <a:spLocks noChangeArrowheads="1"/>
          </p:cNvSpPr>
          <p:nvPr/>
        </p:nvSpPr>
        <p:spPr bwMode="auto">
          <a:xfrm>
            <a:off x="6000750" y="3929063"/>
            <a:ext cx="2000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Data Memory</a:t>
            </a:r>
          </a:p>
        </p:txBody>
      </p:sp>
      <p:sp>
        <p:nvSpPr>
          <p:cNvPr id="10" name="Ritorno 9">
            <a:hlinkClick r:id="rId3" action="ppaction://hlinksldjump" highlightClick="1"/>
          </p:cNvPr>
          <p:cNvSpPr/>
          <p:nvPr/>
        </p:nvSpPr>
        <p:spPr>
          <a:xfrm>
            <a:off x="4071934" y="6286520"/>
            <a:ext cx="857256" cy="428628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it-IT">
                <a:solidFill>
                  <a:srgbClr val="C00000"/>
                </a:solidFill>
              </a:rPr>
              <a:t>Menù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57188" y="214313"/>
            <a:ext cx="8229600" cy="71437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Cos’è il Formula Flow Code?</a:t>
            </a:r>
            <a:endParaRPr lang="it-IT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357188" y="1285875"/>
            <a:ext cx="4429125" cy="5357813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Il Formula Flowcode è un microcontrollore ( in questo caso può anche essere definito robot) capace di eseguire svariate azioni.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Per esempio è capace di seguire la luce, reagire ai suoni, seguire un percorso (cioè una linea), e molto altro ancora.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Questo grazie ai sui sensori che vengono poi gestiti dalla CPU dello stesso.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Il Microchip montato su di esso è il PIC18F4455-I/P </a:t>
            </a:r>
            <a:endParaRPr lang="it-IT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Segnaposto contenuto 4" descr="formula flowcode.jpg">
            <a:hlinkClick r:id="rId2" action="ppaction://hlinksldjump"/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29190" y="1071546"/>
            <a:ext cx="2357454" cy="2071702"/>
          </a:xfrm>
          <a:solidFill>
            <a:srgbClr val="FFFFFF">
              <a:shade val="85000"/>
            </a:srgbClr>
          </a:solidFill>
          <a:ln w="38100" cap="sq">
            <a:solidFill>
              <a:srgbClr val="00B0F0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7653" name="CasellaDiTesto 5"/>
          <p:cNvSpPr txBox="1">
            <a:spLocks noChangeArrowheads="1"/>
          </p:cNvSpPr>
          <p:nvPr/>
        </p:nvSpPr>
        <p:spPr bwMode="auto">
          <a:xfrm>
            <a:off x="7286625" y="1071563"/>
            <a:ext cx="1571625" cy="20716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dirty="0">
                <a:latin typeface="Times New Roman" pitchFamily="18" charset="0"/>
                <a:cs typeface="Times New Roman" pitchFamily="18" charset="0"/>
              </a:rPr>
              <a:t>Questo è il Formula Flowcode su  cui sto svolgendo il progetto.</a:t>
            </a:r>
          </a:p>
          <a:p>
            <a:pPr algn="ctr"/>
            <a:r>
              <a:rPr lang="it-IT" sz="1400" dirty="0" smtClean="0">
                <a:latin typeface="Times New Roman" pitchFamily="18" charset="0"/>
                <a:cs typeface="Times New Roman" pitchFamily="18" charset="0"/>
              </a:rPr>
              <a:t>Cliccare </a:t>
            </a:r>
            <a:r>
              <a:rPr lang="it-IT" sz="1400" dirty="0">
                <a:latin typeface="Times New Roman" pitchFamily="18" charset="0"/>
                <a:cs typeface="Times New Roman" pitchFamily="18" charset="0"/>
              </a:rPr>
              <a:t>l’immagine per le caratteristiche principali</a:t>
            </a:r>
          </a:p>
        </p:txBody>
      </p:sp>
      <p:pic>
        <p:nvPicPr>
          <p:cNvPr id="7" name="Immagine 6" descr="100_01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0694" y="3786190"/>
            <a:ext cx="3072001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7655" name="CasellaDiTesto 7"/>
          <p:cNvSpPr txBox="1">
            <a:spLocks noChangeArrowheads="1"/>
          </p:cNvSpPr>
          <p:nvPr/>
        </p:nvSpPr>
        <p:spPr bwMode="auto">
          <a:xfrm>
            <a:off x="5500688" y="5857875"/>
            <a:ext cx="3071812" cy="646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200">
                <a:latin typeface="Times New Roman" pitchFamily="18" charset="0"/>
                <a:cs typeface="Times New Roman" pitchFamily="18" charset="0"/>
              </a:rPr>
              <a:t>Visione dall’alto del Formula Flowcode.</a:t>
            </a:r>
          </a:p>
          <a:p>
            <a:pPr algn="ctr"/>
            <a:r>
              <a:rPr lang="it-IT" sz="1200">
                <a:latin typeface="Times New Roman" pitchFamily="18" charset="0"/>
                <a:cs typeface="Times New Roman" pitchFamily="18" charset="0"/>
              </a:rPr>
              <a:t>Per vedere meglio i componenti cliccare sull’immagine</a:t>
            </a:r>
          </a:p>
        </p:txBody>
      </p:sp>
      <p:sp>
        <p:nvSpPr>
          <p:cNvPr id="9" name="Ritorno 8">
            <a:hlinkClick r:id="rId5" action="ppaction://hlinksldjump" highlightClick="1"/>
          </p:cNvPr>
          <p:cNvSpPr/>
          <p:nvPr/>
        </p:nvSpPr>
        <p:spPr>
          <a:xfrm>
            <a:off x="285720" y="6215082"/>
            <a:ext cx="857256" cy="428628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it-IT">
                <a:solidFill>
                  <a:srgbClr val="C00000"/>
                </a:solidFill>
              </a:rPr>
              <a:t>Menù</a:t>
            </a:r>
          </a:p>
        </p:txBody>
      </p:sp>
      <p:sp>
        <p:nvSpPr>
          <p:cNvPr id="11" name="Avanti o successivo 10">
            <a:hlinkClick r:id="rId6" action="ppaction://hlinksldjump" highlightClick="1"/>
          </p:cNvPr>
          <p:cNvSpPr/>
          <p:nvPr/>
        </p:nvSpPr>
        <p:spPr>
          <a:xfrm>
            <a:off x="1643042" y="6215082"/>
            <a:ext cx="714380" cy="42862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dirty="0">
                <a:solidFill>
                  <a:srgbClr val="FFFF00"/>
                </a:solidFill>
              </a:rPr>
              <a:t>Avanti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olo 1"/>
          <p:cNvSpPr>
            <a:spLocks noGrp="1"/>
          </p:cNvSpPr>
          <p:nvPr>
            <p:ph type="title"/>
          </p:nvPr>
        </p:nvSpPr>
        <p:spPr>
          <a:xfrm>
            <a:off x="142875" y="214313"/>
            <a:ext cx="9001125" cy="847725"/>
          </a:xfrm>
        </p:spPr>
        <p:txBody>
          <a:bodyPr/>
          <a:lstStyle/>
          <a:p>
            <a:pPr algn="ctr"/>
            <a:r>
              <a:rPr lang="it-IT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Caratteristiche del  PIC F184455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214438"/>
            <a:ext cx="7686675" cy="514032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Tipo di Memoria:  Flash</a:t>
            </a:r>
          </a:p>
          <a:p>
            <a:pPr>
              <a:lnSpc>
                <a:spcPct val="80000"/>
              </a:lnSpc>
            </a:pP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Memoria di Programma:  24 KByte</a:t>
            </a:r>
          </a:p>
          <a:p>
            <a:pPr>
              <a:lnSpc>
                <a:spcPct val="80000"/>
              </a:lnSpc>
            </a:pP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Velocità della CPU:  12 MIPS (Milioni di Istruzioni Per Secondo)</a:t>
            </a:r>
          </a:p>
          <a:p>
            <a:pPr>
              <a:lnSpc>
                <a:spcPct val="80000"/>
              </a:lnSpc>
            </a:pP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Memoria della Ram:  2048 Byte</a:t>
            </a:r>
          </a:p>
          <a:p>
            <a:pPr>
              <a:lnSpc>
                <a:spcPct val="80000"/>
              </a:lnSpc>
            </a:pP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Memoria della EEPROM: 256 Byte</a:t>
            </a:r>
          </a:p>
          <a:p>
            <a:pPr>
              <a:lnSpc>
                <a:spcPct val="80000"/>
              </a:lnSpc>
            </a:pP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Temporizzazione:  1* 8 bit, 3*16 bit</a:t>
            </a:r>
          </a:p>
          <a:p>
            <a:pPr>
              <a:lnSpc>
                <a:spcPct val="80000"/>
              </a:lnSpc>
            </a:pP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Caratteristiche dell’ADC e bit di lavoro: 13 canali 10 bit</a:t>
            </a:r>
          </a:p>
          <a:p>
            <a:pPr>
              <a:lnSpc>
                <a:spcPct val="80000"/>
              </a:lnSpc>
            </a:pP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Numero di comparatori: 2</a:t>
            </a:r>
          </a:p>
          <a:p>
            <a:pPr>
              <a:lnSpc>
                <a:spcPct val="80000"/>
              </a:lnSpc>
            </a:pP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Temperatura di lavoro: -40° ÷ 85°</a:t>
            </a:r>
          </a:p>
          <a:p>
            <a:pPr>
              <a:lnSpc>
                <a:spcPct val="80000"/>
              </a:lnSpc>
            </a:pP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Tensioni di lavoro: 2V ÷ 5,5 V</a:t>
            </a:r>
          </a:p>
          <a:p>
            <a:pPr>
              <a:lnSpc>
                <a:spcPct val="80000"/>
              </a:lnSpc>
            </a:pP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Numero di pin: 40</a:t>
            </a:r>
          </a:p>
          <a:p>
            <a:pPr>
              <a:lnSpc>
                <a:spcPct val="80000"/>
              </a:lnSpc>
            </a:pP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Porte USB: 1, Full Speed, USB 2.0</a:t>
            </a:r>
          </a:p>
          <a:p>
            <a:pPr>
              <a:lnSpc>
                <a:spcPct val="80000"/>
              </a:lnSpc>
            </a:pPr>
            <a:endParaRPr lang="it-IT" sz="240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it-IT" sz="2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Personalizzato 5">
            <a:hlinkClick r:id="rId2" action="ppaction://hlinksldjump" highlightClick="1"/>
          </p:cNvPr>
          <p:cNvSpPr/>
          <p:nvPr/>
        </p:nvSpPr>
        <p:spPr>
          <a:xfrm>
            <a:off x="7286644" y="5929330"/>
            <a:ext cx="1428760" cy="714380"/>
          </a:xfrm>
          <a:prstGeom prst="actionButtonBlank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Pinout</a:t>
            </a:r>
            <a:r>
              <a:rPr lang="it-IT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F184455</a:t>
            </a:r>
          </a:p>
        </p:txBody>
      </p:sp>
      <p:sp>
        <p:nvSpPr>
          <p:cNvPr id="7" name="Inizio 6">
            <a:hlinkClick r:id="rId3" action="ppaction://hlinksldjump" highlightClick="1"/>
          </p:cNvPr>
          <p:cNvSpPr/>
          <p:nvPr/>
        </p:nvSpPr>
        <p:spPr>
          <a:xfrm>
            <a:off x="571472" y="6143644"/>
            <a:ext cx="785818" cy="428604"/>
          </a:xfrm>
          <a:prstGeom prst="actionButtonBeginn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200" dirty="0">
                <a:solidFill>
                  <a:srgbClr val="FFFF00"/>
                </a:solidFill>
              </a:rPr>
              <a:t>Torna all’inizio</a:t>
            </a:r>
          </a:p>
        </p:txBody>
      </p:sp>
      <p:sp>
        <p:nvSpPr>
          <p:cNvPr id="8" name="Ritorno 7">
            <a:hlinkClick r:id="rId4" action="ppaction://hlinksldjump" highlightClick="1"/>
          </p:cNvPr>
          <p:cNvSpPr/>
          <p:nvPr/>
        </p:nvSpPr>
        <p:spPr>
          <a:xfrm>
            <a:off x="1643042" y="6143644"/>
            <a:ext cx="857256" cy="428628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it-IT">
                <a:solidFill>
                  <a:srgbClr val="C00000"/>
                </a:solidFill>
              </a:rPr>
              <a:t>Menù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egnaposto contenuto 5" descr="100_0120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39622" cy="6858000"/>
          </a:xfrm>
          <a:effectLst>
            <a:softEdge rad="31750"/>
          </a:effectLst>
        </p:spPr>
      </p:pic>
      <p:sp>
        <p:nvSpPr>
          <p:cNvPr id="7" name="Ovale 6"/>
          <p:cNvSpPr/>
          <p:nvPr/>
        </p:nvSpPr>
        <p:spPr>
          <a:xfrm>
            <a:off x="2357422" y="2357430"/>
            <a:ext cx="4143404" cy="16430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C00000"/>
              </a:solidFill>
            </a:endParaRPr>
          </a:p>
        </p:txBody>
      </p:sp>
      <p:cxnSp>
        <p:nvCxnSpPr>
          <p:cNvPr id="9" name="Connettore 2 8"/>
          <p:cNvCxnSpPr/>
          <p:nvPr/>
        </p:nvCxnSpPr>
        <p:spPr>
          <a:xfrm rot="16200000" flipH="1">
            <a:off x="2250282" y="1035843"/>
            <a:ext cx="1428743" cy="135730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e 10"/>
          <p:cNvSpPr/>
          <p:nvPr/>
        </p:nvSpPr>
        <p:spPr>
          <a:xfrm rot="5400000">
            <a:off x="8108187" y="1107259"/>
            <a:ext cx="928682" cy="7143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12" name="Ovale 11"/>
          <p:cNvSpPr/>
          <p:nvPr/>
        </p:nvSpPr>
        <p:spPr>
          <a:xfrm rot="5177748">
            <a:off x="5490247" y="3129568"/>
            <a:ext cx="4291172" cy="5952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13" name="Ovale 12"/>
          <p:cNvSpPr/>
          <p:nvPr/>
        </p:nvSpPr>
        <p:spPr>
          <a:xfrm rot="5400000">
            <a:off x="6500826" y="4929198"/>
            <a:ext cx="857250" cy="7143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C00000"/>
              </a:solidFill>
            </a:endParaRPr>
          </a:p>
        </p:txBody>
      </p:sp>
      <p:sp>
        <p:nvSpPr>
          <p:cNvPr id="14" name="Ovale 13"/>
          <p:cNvSpPr/>
          <p:nvPr/>
        </p:nvSpPr>
        <p:spPr>
          <a:xfrm rot="10800000">
            <a:off x="285720" y="5500702"/>
            <a:ext cx="1357313" cy="6429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C00000"/>
              </a:solidFill>
            </a:endParaRPr>
          </a:p>
        </p:txBody>
      </p:sp>
      <p:sp>
        <p:nvSpPr>
          <p:cNvPr id="15" name="Ovale 14"/>
          <p:cNvSpPr/>
          <p:nvPr/>
        </p:nvSpPr>
        <p:spPr>
          <a:xfrm rot="5400000">
            <a:off x="285750" y="2428870"/>
            <a:ext cx="1000125" cy="1571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C00000"/>
              </a:solidFill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714375" y="714375"/>
            <a:ext cx="2214563" cy="3381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PIC 18F4455: la CPU</a:t>
            </a:r>
          </a:p>
        </p:txBody>
      </p:sp>
      <p:sp>
        <p:nvSpPr>
          <p:cNvPr id="18" name="CasellaDiTesto 17"/>
          <p:cNvSpPr txBox="1"/>
          <p:nvPr/>
        </p:nvSpPr>
        <p:spPr>
          <a:xfrm>
            <a:off x="357158" y="1643050"/>
            <a:ext cx="1500188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Connettore USB per PC</a:t>
            </a:r>
          </a:p>
        </p:txBody>
      </p:sp>
      <p:cxnSp>
        <p:nvCxnSpPr>
          <p:cNvPr id="23" name="Connettore 2 22"/>
          <p:cNvCxnSpPr>
            <a:endCxn id="15" idx="3"/>
          </p:cNvCxnSpPr>
          <p:nvPr/>
        </p:nvCxnSpPr>
        <p:spPr>
          <a:xfrm rot="5400000">
            <a:off x="77551" y="2367163"/>
            <a:ext cx="646531" cy="34131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asellaDiTesto 26"/>
          <p:cNvSpPr txBox="1"/>
          <p:nvPr/>
        </p:nvSpPr>
        <p:spPr>
          <a:xfrm>
            <a:off x="500063" y="4572000"/>
            <a:ext cx="1643062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Interruttore per l’alimentazione</a:t>
            </a:r>
          </a:p>
        </p:txBody>
      </p:sp>
      <p:cxnSp>
        <p:nvCxnSpPr>
          <p:cNvPr id="28" name="Connettore 2 27"/>
          <p:cNvCxnSpPr/>
          <p:nvPr/>
        </p:nvCxnSpPr>
        <p:spPr>
          <a:xfrm rot="16200000" flipH="1">
            <a:off x="892949" y="5250675"/>
            <a:ext cx="357202" cy="14285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2 29"/>
          <p:cNvCxnSpPr>
            <a:endCxn id="13" idx="4"/>
          </p:cNvCxnSpPr>
          <p:nvPr/>
        </p:nvCxnSpPr>
        <p:spPr>
          <a:xfrm>
            <a:off x="5072063" y="5072063"/>
            <a:ext cx="1500201" cy="21432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asellaDiTesto 31"/>
          <p:cNvSpPr txBox="1"/>
          <p:nvPr/>
        </p:nvSpPr>
        <p:spPr>
          <a:xfrm>
            <a:off x="4000500" y="4857750"/>
            <a:ext cx="1143000" cy="3381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Microfono</a:t>
            </a:r>
          </a:p>
        </p:txBody>
      </p:sp>
      <p:cxnSp>
        <p:nvCxnSpPr>
          <p:cNvPr id="36" name="Connettore 2 35"/>
          <p:cNvCxnSpPr/>
          <p:nvPr/>
        </p:nvCxnSpPr>
        <p:spPr>
          <a:xfrm rot="16200000" flipH="1">
            <a:off x="6179354" y="1750208"/>
            <a:ext cx="1214436" cy="100014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/>
          <p:cNvSpPr txBox="1"/>
          <p:nvPr/>
        </p:nvSpPr>
        <p:spPr>
          <a:xfrm>
            <a:off x="5643563" y="1285875"/>
            <a:ext cx="1143000" cy="3381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Diodi LED</a:t>
            </a:r>
          </a:p>
        </p:txBody>
      </p:sp>
      <p:cxnSp>
        <p:nvCxnSpPr>
          <p:cNvPr id="39" name="Connettore 2 38"/>
          <p:cNvCxnSpPr>
            <a:stCxn id="46" idx="3"/>
            <a:endCxn id="11" idx="2"/>
          </p:cNvCxnSpPr>
          <p:nvPr/>
        </p:nvCxnSpPr>
        <p:spPr>
          <a:xfrm>
            <a:off x="7429500" y="597694"/>
            <a:ext cx="1143028" cy="40241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CasellaDiTesto 45"/>
          <p:cNvSpPr txBox="1"/>
          <p:nvPr/>
        </p:nvSpPr>
        <p:spPr>
          <a:xfrm>
            <a:off x="5572125" y="428625"/>
            <a:ext cx="1857375" cy="3381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Sensore di </a:t>
            </a:r>
            <a:r>
              <a:rPr lang="it-IT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distanza</a:t>
            </a:r>
          </a:p>
        </p:txBody>
      </p:sp>
      <p:sp>
        <p:nvSpPr>
          <p:cNvPr id="47" name="Personalizzato 46">
            <a:hlinkClick r:id="rId4" action="ppaction://hlinksldjump" highlightClick="1"/>
          </p:cNvPr>
          <p:cNvSpPr/>
          <p:nvPr/>
        </p:nvSpPr>
        <p:spPr>
          <a:xfrm>
            <a:off x="3857620" y="6286520"/>
            <a:ext cx="1357322" cy="428628"/>
          </a:xfrm>
          <a:prstGeom prst="actionButtonBlank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28575">
            <a:solidFill>
              <a:srgbClr val="FFFF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/>
              <a:t>CLOSE</a:t>
            </a:r>
          </a:p>
        </p:txBody>
      </p:sp>
      <p:sp>
        <p:nvSpPr>
          <p:cNvPr id="22" name="Ovale 21"/>
          <p:cNvSpPr/>
          <p:nvPr/>
        </p:nvSpPr>
        <p:spPr>
          <a:xfrm rot="5400000">
            <a:off x="1709717" y="2647945"/>
            <a:ext cx="509588" cy="5000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C00000"/>
              </a:solidFill>
            </a:endParaRPr>
          </a:p>
        </p:txBody>
      </p:sp>
      <p:sp>
        <p:nvSpPr>
          <p:cNvPr id="24" name="Ovale 23"/>
          <p:cNvSpPr/>
          <p:nvPr/>
        </p:nvSpPr>
        <p:spPr>
          <a:xfrm rot="5400000">
            <a:off x="3750462" y="535762"/>
            <a:ext cx="1143000" cy="13573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C00000"/>
              </a:solidFill>
            </a:endParaRPr>
          </a:p>
        </p:txBody>
      </p:sp>
      <p:sp>
        <p:nvSpPr>
          <p:cNvPr id="25" name="Ovale 24"/>
          <p:cNvSpPr/>
          <p:nvPr/>
        </p:nvSpPr>
        <p:spPr>
          <a:xfrm rot="5400000">
            <a:off x="7393801" y="6036487"/>
            <a:ext cx="571500" cy="5000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cxnSp>
        <p:nvCxnSpPr>
          <p:cNvPr id="29" name="Connettore 2 28"/>
          <p:cNvCxnSpPr/>
          <p:nvPr/>
        </p:nvCxnSpPr>
        <p:spPr>
          <a:xfrm rot="16200000" flipH="1">
            <a:off x="3714745" y="571480"/>
            <a:ext cx="295275" cy="152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CasellaDiTesto 33"/>
          <p:cNvSpPr txBox="1"/>
          <p:nvPr/>
        </p:nvSpPr>
        <p:spPr>
          <a:xfrm>
            <a:off x="3428992" y="142852"/>
            <a:ext cx="1428750" cy="3381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Altoparlante</a:t>
            </a:r>
          </a:p>
        </p:txBody>
      </p:sp>
      <p:cxnSp>
        <p:nvCxnSpPr>
          <p:cNvPr id="37" name="Connettore 2 36"/>
          <p:cNvCxnSpPr>
            <a:endCxn id="22" idx="6"/>
          </p:cNvCxnSpPr>
          <p:nvPr/>
        </p:nvCxnSpPr>
        <p:spPr>
          <a:xfrm rot="16200000" flipV="1">
            <a:off x="1772829" y="3344452"/>
            <a:ext cx="1133480" cy="75011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sellaDiTesto 42"/>
          <p:cNvSpPr txBox="1"/>
          <p:nvPr/>
        </p:nvSpPr>
        <p:spPr>
          <a:xfrm>
            <a:off x="2214563" y="4214813"/>
            <a:ext cx="1643062" cy="83026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Pulsante di reset della memoria Programmi</a:t>
            </a:r>
          </a:p>
        </p:txBody>
      </p:sp>
      <p:cxnSp>
        <p:nvCxnSpPr>
          <p:cNvPr id="49" name="Connettore 2 48"/>
          <p:cNvCxnSpPr>
            <a:stCxn id="53" idx="3"/>
            <a:endCxn id="25" idx="4"/>
          </p:cNvCxnSpPr>
          <p:nvPr/>
        </p:nvCxnSpPr>
        <p:spPr>
          <a:xfrm>
            <a:off x="6072188" y="5905501"/>
            <a:ext cx="1357332" cy="3810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asellaDiTesto 52"/>
          <p:cNvSpPr txBox="1"/>
          <p:nvPr/>
        </p:nvSpPr>
        <p:spPr>
          <a:xfrm>
            <a:off x="3571875" y="5643563"/>
            <a:ext cx="2500313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Interruttore per l’esecuzione dei programmi</a:t>
            </a:r>
          </a:p>
        </p:txBody>
      </p:sp>
      <p:sp>
        <p:nvSpPr>
          <p:cNvPr id="42" name="Ovale 41"/>
          <p:cNvSpPr/>
          <p:nvPr/>
        </p:nvSpPr>
        <p:spPr>
          <a:xfrm rot="5400000">
            <a:off x="8608247" y="2678901"/>
            <a:ext cx="714380" cy="642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48" name="CasellaDiTesto 47"/>
          <p:cNvSpPr txBox="1"/>
          <p:nvPr/>
        </p:nvSpPr>
        <p:spPr>
          <a:xfrm>
            <a:off x="6572264" y="6519446"/>
            <a:ext cx="2214578" cy="33855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Sensore di luminosità</a:t>
            </a:r>
            <a:endParaRPr lang="it-IT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0" name="Connettore 2 49"/>
          <p:cNvCxnSpPr/>
          <p:nvPr/>
        </p:nvCxnSpPr>
        <p:spPr>
          <a:xfrm rot="5400000" flipH="1" flipV="1">
            <a:off x="6786578" y="4429132"/>
            <a:ext cx="3214710" cy="92869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78581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Pinout</a:t>
            </a:r>
            <a:r>
              <a:rPr lang="it-IT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del PIC F184455</a:t>
            </a:r>
            <a:endParaRPr lang="it-IT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63" y="1071563"/>
            <a:ext cx="8286750" cy="5072062"/>
          </a:xfrm>
        </p:spPr>
      </p:pic>
      <p:sp>
        <p:nvSpPr>
          <p:cNvPr id="8" name="Personalizzato 7">
            <a:hlinkClick r:id="rId3" action="ppaction://hlinksldjump" highlightClick="1"/>
          </p:cNvPr>
          <p:cNvSpPr/>
          <p:nvPr/>
        </p:nvSpPr>
        <p:spPr>
          <a:xfrm>
            <a:off x="3857620" y="6286520"/>
            <a:ext cx="1357322" cy="428628"/>
          </a:xfrm>
          <a:prstGeom prst="actionButtonBlank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28575">
            <a:solidFill>
              <a:srgbClr val="FFFF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/>
              <a:t>CLOSE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ttotitolo 2"/>
          <p:cNvSpPr txBox="1">
            <a:spLocks/>
          </p:cNvSpPr>
          <p:nvPr/>
        </p:nvSpPr>
        <p:spPr>
          <a:xfrm>
            <a:off x="1285852" y="2714620"/>
            <a:ext cx="6643734" cy="1395410"/>
          </a:xfrm>
          <a:prstGeom prst="flowChartAlternateProcess">
            <a:avLst/>
          </a:prstGeom>
          <a:ln w="28575">
            <a:solidFill>
              <a:srgbClr val="7030A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274320" indent="-274320" algn="ctr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defRPr/>
            </a:pPr>
            <a:r>
              <a:rPr lang="it-IT" sz="3200" dirty="0"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Presentazione sui Microcontrollori</a:t>
            </a:r>
          </a:p>
          <a:p>
            <a:pPr marL="274320" indent="-274320" algn="ctr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defRPr/>
            </a:pPr>
            <a:r>
              <a:rPr lang="it-IT" sz="3200" dirty="0"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e sul progetto Formula Flowcode</a:t>
            </a:r>
          </a:p>
        </p:txBody>
      </p:sp>
      <p:sp>
        <p:nvSpPr>
          <p:cNvPr id="5" name="CasellaDiTesto 4">
            <a:hlinkClick r:id="rId2" action="ppaction://hlinksldjump"/>
          </p:cNvPr>
          <p:cNvSpPr txBox="1"/>
          <p:nvPr/>
        </p:nvSpPr>
        <p:spPr>
          <a:xfrm>
            <a:off x="1714480" y="571480"/>
            <a:ext cx="5857916" cy="830997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latin typeface="Times New Roman" pitchFamily="18" charset="0"/>
                <a:cs typeface="Times New Roman" pitchFamily="18" charset="0"/>
              </a:rPr>
              <a:t>I MICROCONTROLLORI: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latin typeface="Times New Roman" pitchFamily="18" charset="0"/>
                <a:cs typeface="Times New Roman" pitchFamily="18" charset="0"/>
              </a:rPr>
              <a:t>COSA SONO E COME FUNZIONANO</a:t>
            </a:r>
          </a:p>
        </p:txBody>
      </p:sp>
      <p:sp>
        <p:nvSpPr>
          <p:cNvPr id="7" name="CasellaDiTesto 6">
            <a:hlinkClick r:id="rId3" action="ppaction://hlinksldjump"/>
          </p:cNvPr>
          <p:cNvSpPr txBox="1"/>
          <p:nvPr/>
        </p:nvSpPr>
        <p:spPr>
          <a:xfrm>
            <a:off x="2571736" y="5286388"/>
            <a:ext cx="4000528" cy="830997"/>
          </a:xfrm>
          <a:prstGeom prst="rect">
            <a:avLst/>
          </a:prstGeom>
          <a:ln w="38100">
            <a:solidFill>
              <a:srgbClr val="92D050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latin typeface="Times New Roman" pitchFamily="18" charset="0"/>
                <a:cs typeface="Times New Roman" pitchFamily="18" charset="0"/>
              </a:rPr>
              <a:t>FORMULA FLOWCODE: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latin typeface="Times New Roman" pitchFamily="18" charset="0"/>
                <a:cs typeface="Times New Roman" pitchFamily="18" charset="0"/>
              </a:rPr>
              <a:t>PROGETTO SCOLASTICO</a:t>
            </a:r>
          </a:p>
        </p:txBody>
      </p:sp>
      <p:sp>
        <p:nvSpPr>
          <p:cNvPr id="8" name="Freccia in su 7"/>
          <p:cNvSpPr/>
          <p:nvPr/>
        </p:nvSpPr>
        <p:spPr>
          <a:xfrm flipH="1" flipV="1">
            <a:off x="4071934" y="4286256"/>
            <a:ext cx="714380" cy="785818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 b="1">
              <a:solidFill>
                <a:srgbClr val="00FFFF"/>
              </a:solidFill>
            </a:endParaRPr>
          </a:p>
        </p:txBody>
      </p:sp>
      <p:sp>
        <p:nvSpPr>
          <p:cNvPr id="9" name="Freccia in su 8"/>
          <p:cNvSpPr/>
          <p:nvPr/>
        </p:nvSpPr>
        <p:spPr>
          <a:xfrm flipH="1">
            <a:off x="4071934" y="1714488"/>
            <a:ext cx="714380" cy="785818"/>
          </a:xfrm>
          <a:prstGeom prst="upArrow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 b="1">
              <a:solidFill>
                <a:srgbClr val="00FFFF"/>
              </a:solidFill>
            </a:endParaRPr>
          </a:p>
        </p:txBody>
      </p:sp>
      <p:sp>
        <p:nvSpPr>
          <p:cNvPr id="11" name="Informazioni 10">
            <a:hlinkClick r:id="rId4" action="ppaction://hlinksldjump" highlightClick="1"/>
          </p:cNvPr>
          <p:cNvSpPr/>
          <p:nvPr/>
        </p:nvSpPr>
        <p:spPr>
          <a:xfrm>
            <a:off x="142844" y="6143644"/>
            <a:ext cx="642942" cy="500066"/>
          </a:xfrm>
          <a:prstGeom prst="actionButtonInformati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12" name="Personalizzato 11">
            <a:hlinkClick r:id="" action="ppaction://hlinkshowjump?jump=lastslide" highlightClick="1"/>
          </p:cNvPr>
          <p:cNvSpPr/>
          <p:nvPr/>
        </p:nvSpPr>
        <p:spPr>
          <a:xfrm>
            <a:off x="8001024" y="6215082"/>
            <a:ext cx="785818" cy="500066"/>
          </a:xfrm>
          <a:prstGeom prst="actionButtonBlank">
            <a:avLst/>
          </a:prstGeom>
          <a:solidFill>
            <a:schemeClr val="tx1">
              <a:lumMod val="75000"/>
              <a:lumOff val="25000"/>
            </a:schemeClr>
          </a:solidFill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/>
              <a:t>EXIT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42875" y="1214438"/>
            <a:ext cx="4643438" cy="5140325"/>
          </a:xfrm>
        </p:spPr>
        <p:txBody>
          <a:bodyPr>
            <a:noAutofit/>
          </a:bodyPr>
          <a:lstStyle/>
          <a:p>
            <a:pPr marL="17463">
              <a:spcBef>
                <a:spcPct val="0"/>
              </a:spcBef>
              <a:buFont typeface="Wingdings 2" pitchFamily="18" charset="2"/>
              <a:buNone/>
            </a:pPr>
            <a:r>
              <a:rPr lang="it-IT" sz="1800" smtClean="0">
                <a:latin typeface="Times New Roman" pitchFamily="18" charset="0"/>
                <a:cs typeface="Times New Roman" pitchFamily="18" charset="0"/>
              </a:rPr>
              <a:t>Per quanto riguarda il Formula Flowcode in se per sé, esso presenta le seguenti caratteristiche:</a:t>
            </a:r>
            <a:endParaRPr lang="it-IT" sz="1800" b="1" smtClean="0">
              <a:latin typeface="Times New Roman" pitchFamily="18" charset="0"/>
              <a:cs typeface="Times New Roman" pitchFamily="18" charset="0"/>
            </a:endParaRPr>
          </a:p>
          <a:p>
            <a:pPr marL="17463">
              <a:spcBef>
                <a:spcPct val="0"/>
              </a:spcBef>
              <a:buFont typeface="Wingdings 2" pitchFamily="18" charset="2"/>
              <a:buNone/>
            </a:pPr>
            <a:endParaRPr lang="it-IT" sz="1800" b="1" smtClean="0">
              <a:latin typeface="Times New Roman" pitchFamily="18" charset="0"/>
              <a:cs typeface="Times New Roman" pitchFamily="18" charset="0"/>
            </a:endParaRPr>
          </a:p>
          <a:p>
            <a:pPr marL="17463">
              <a:spcBef>
                <a:spcPct val="0"/>
              </a:spcBef>
              <a:buFont typeface="Wingdings 2" pitchFamily="18" charset="2"/>
              <a:buNone/>
            </a:pPr>
            <a:r>
              <a:rPr lang="it-IT" sz="1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Velocità massima di movimento: </a:t>
            </a:r>
            <a:r>
              <a:rPr lang="it-IT" sz="1800" smtClean="0">
                <a:latin typeface="Times New Roman" pitchFamily="18" charset="0"/>
                <a:cs typeface="Times New Roman" pitchFamily="18" charset="0"/>
              </a:rPr>
              <a:t>20cm/s</a:t>
            </a:r>
            <a:endParaRPr lang="it-IT" sz="1800" b="1" smtClean="0">
              <a:latin typeface="Times New Roman" pitchFamily="18" charset="0"/>
              <a:cs typeface="Times New Roman" pitchFamily="18" charset="0"/>
            </a:endParaRPr>
          </a:p>
          <a:p>
            <a:pPr marL="17463">
              <a:spcBef>
                <a:spcPct val="0"/>
              </a:spcBef>
              <a:buFont typeface="Wingdings 2" pitchFamily="18" charset="2"/>
              <a:buNone/>
            </a:pPr>
            <a:r>
              <a:rPr lang="it-IT" sz="1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Dimensioni:</a:t>
            </a:r>
            <a:r>
              <a:rPr lang="it-IT" sz="18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1800" smtClean="0">
                <a:latin typeface="Times New Roman" pitchFamily="18" charset="0"/>
                <a:cs typeface="Times New Roman" pitchFamily="18" charset="0"/>
              </a:rPr>
              <a:t>130 x 80 x 37 cm </a:t>
            </a:r>
            <a:endParaRPr lang="it-IT" sz="1800" b="1" smtClean="0">
              <a:latin typeface="Times New Roman" pitchFamily="18" charset="0"/>
              <a:cs typeface="Times New Roman" pitchFamily="18" charset="0"/>
            </a:endParaRPr>
          </a:p>
          <a:p>
            <a:pPr marL="17463">
              <a:spcBef>
                <a:spcPct val="0"/>
              </a:spcBef>
              <a:buFont typeface="Wingdings 2" pitchFamily="18" charset="2"/>
              <a:buNone/>
            </a:pPr>
            <a:r>
              <a:rPr lang="it-IT" sz="1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Motore: </a:t>
            </a:r>
            <a:r>
              <a:rPr lang="it-IT" sz="1800" smtClean="0">
                <a:latin typeface="Times New Roman" pitchFamily="18" charset="0"/>
                <a:cs typeface="Times New Roman" pitchFamily="18" charset="0"/>
              </a:rPr>
              <a:t>MRM-GM03 con cambio </a:t>
            </a:r>
            <a:endParaRPr lang="it-IT" sz="1800" b="1" smtClean="0">
              <a:latin typeface="Times New Roman" pitchFamily="18" charset="0"/>
              <a:cs typeface="Times New Roman" pitchFamily="18" charset="0"/>
            </a:endParaRPr>
          </a:p>
          <a:p>
            <a:pPr marL="17463">
              <a:spcBef>
                <a:spcPct val="0"/>
              </a:spcBef>
              <a:buFont typeface="Wingdings 2" pitchFamily="18" charset="2"/>
              <a:buNone/>
            </a:pPr>
            <a:r>
              <a:rPr lang="it-IT" sz="1800" b="1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it-IT" sz="1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Alimentazione: </a:t>
            </a:r>
            <a:r>
              <a:rPr lang="it-IT" sz="1800" smtClean="0">
                <a:latin typeface="Times New Roman" pitchFamily="18" charset="0"/>
                <a:cs typeface="Times New Roman" pitchFamily="18" charset="0"/>
              </a:rPr>
              <a:t>4 pile alcaline AA da 1,5V</a:t>
            </a:r>
          </a:p>
          <a:p>
            <a:pPr marL="17463">
              <a:spcBef>
                <a:spcPct val="0"/>
              </a:spcBef>
              <a:buFont typeface="Wingdings 2" pitchFamily="18" charset="2"/>
              <a:buNone/>
            </a:pPr>
            <a:endParaRPr lang="it-IT" sz="1800" smtClean="0">
              <a:latin typeface="Times New Roman" pitchFamily="18" charset="0"/>
              <a:cs typeface="Times New Roman" pitchFamily="18" charset="0"/>
            </a:endParaRPr>
          </a:p>
          <a:p>
            <a:pPr marL="17463">
              <a:spcBef>
                <a:spcPct val="0"/>
              </a:spcBef>
              <a:buFont typeface="Wingdings 2" pitchFamily="18" charset="2"/>
              <a:buNone/>
            </a:pPr>
            <a:endParaRPr lang="it-IT" sz="1800" smtClean="0">
              <a:latin typeface="Times New Roman" pitchFamily="18" charset="0"/>
              <a:cs typeface="Times New Roman" pitchFamily="18" charset="0"/>
            </a:endParaRPr>
          </a:p>
          <a:p>
            <a:pPr marL="17463">
              <a:spcBef>
                <a:spcPct val="0"/>
              </a:spcBef>
              <a:buFont typeface="Wingdings 2" pitchFamily="18" charset="2"/>
              <a:buNone/>
            </a:pPr>
            <a:r>
              <a:rPr lang="it-IT" sz="1800" smtClean="0">
                <a:latin typeface="Times New Roman" pitchFamily="18" charset="0"/>
                <a:cs typeface="Times New Roman" pitchFamily="18" charset="0"/>
              </a:rPr>
              <a:t>Nella confezione fornitomi dal docente di sistemi vi erano contenute queste cose:</a:t>
            </a:r>
          </a:p>
          <a:p>
            <a:pPr marL="17463">
              <a:spcBef>
                <a:spcPct val="0"/>
              </a:spcBef>
              <a:buFont typeface="Wingdings 2" pitchFamily="18" charset="2"/>
              <a:buNone/>
            </a:pPr>
            <a:endParaRPr lang="it-IT" sz="1800" smtClean="0">
              <a:latin typeface="Times New Roman" pitchFamily="18" charset="0"/>
              <a:cs typeface="Times New Roman" pitchFamily="18" charset="0"/>
            </a:endParaRPr>
          </a:p>
          <a:p>
            <a:pPr marL="17463">
              <a:spcBef>
                <a:spcPct val="0"/>
              </a:spcBef>
              <a:buFont typeface="Wingdings 2" pitchFamily="18" charset="2"/>
              <a:buNone/>
            </a:pPr>
            <a:r>
              <a:rPr lang="it-IT" sz="1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it-IT" sz="1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Formula Flowcode già montato;</a:t>
            </a:r>
          </a:p>
          <a:p>
            <a:pPr marL="17463">
              <a:spcBef>
                <a:spcPct val="0"/>
              </a:spcBef>
              <a:buFont typeface="Wingdings 2" pitchFamily="18" charset="2"/>
              <a:buNone/>
            </a:pPr>
            <a:r>
              <a:rPr lang="it-IT" sz="1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it-IT" sz="1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it-IT" sz="1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it-IT" sz="1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ROM contenente il driver per l’installazione;</a:t>
            </a:r>
          </a:p>
          <a:p>
            <a:pPr marL="17463">
              <a:spcBef>
                <a:spcPct val="0"/>
              </a:spcBef>
              <a:buFont typeface="Wingdings 2" pitchFamily="18" charset="2"/>
              <a:buNone/>
            </a:pPr>
            <a:r>
              <a:rPr lang="it-IT" sz="1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it-IT" sz="1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Manuale riguardante gli “e</a:t>
            </a:r>
            <a:r>
              <a:rPr lang="it-IT" sz="1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it-IT" sz="1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blocks”;</a:t>
            </a:r>
          </a:p>
          <a:p>
            <a:pPr marL="17463">
              <a:spcBef>
                <a:spcPct val="0"/>
              </a:spcBef>
              <a:buFont typeface="Wingdings 2" pitchFamily="18" charset="2"/>
              <a:buNone/>
            </a:pPr>
            <a:r>
              <a:rPr lang="it-IT" sz="1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it-IT" sz="1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Un foglio con disegnata una pista che il robot dovrà seguire (con l’utilizzo dell’apposito programma).</a:t>
            </a:r>
          </a:p>
          <a:p>
            <a:pPr marL="17463">
              <a:spcBef>
                <a:spcPct val="0"/>
              </a:spcBef>
              <a:buFont typeface="Wingdings 2" pitchFamily="18" charset="2"/>
              <a:buNone/>
            </a:pPr>
            <a:endParaRPr lang="it-IT" sz="1800" smtClean="0">
              <a:latin typeface="Times New Roman" pitchFamily="18" charset="0"/>
              <a:cs typeface="Times New Roman" pitchFamily="18" charset="0"/>
            </a:endParaRPr>
          </a:p>
          <a:p>
            <a:pPr marL="17463">
              <a:spcBef>
                <a:spcPct val="0"/>
              </a:spcBef>
              <a:buFont typeface="Wingdings 2" pitchFamily="18" charset="2"/>
              <a:buNone/>
            </a:pPr>
            <a:endParaRPr lang="it-IT" sz="1800" smtClean="0">
              <a:latin typeface="Times New Roman" pitchFamily="18" charset="0"/>
              <a:cs typeface="Times New Roman" pitchFamily="18" charset="0"/>
            </a:endParaRPr>
          </a:p>
          <a:p>
            <a:pPr marL="17463">
              <a:buFont typeface="Wingdings 2" pitchFamily="18" charset="2"/>
              <a:buNone/>
            </a:pPr>
            <a:endParaRPr lang="it-IT" sz="18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Segnaposto contenuto 5" descr="100_012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00628" y="1857364"/>
            <a:ext cx="4014264" cy="3500461"/>
          </a:xfrm>
          <a:effectLst>
            <a:softEdge rad="317500"/>
          </a:effectLst>
        </p:spPr>
      </p:pic>
      <p:sp>
        <p:nvSpPr>
          <p:cNvPr id="30724" name="Titolo 1"/>
          <p:cNvSpPr>
            <a:spLocks noGrp="1"/>
          </p:cNvSpPr>
          <p:nvPr>
            <p:ph type="title"/>
          </p:nvPr>
        </p:nvSpPr>
        <p:spPr>
          <a:xfrm>
            <a:off x="285750" y="214313"/>
            <a:ext cx="8715375" cy="847725"/>
          </a:xfrm>
        </p:spPr>
        <p:txBody>
          <a:bodyPr/>
          <a:lstStyle/>
          <a:p>
            <a:pPr algn="ctr"/>
            <a:r>
              <a:rPr lang="it-IT" sz="40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Caratteristiche del  Formula Flowcode</a:t>
            </a:r>
          </a:p>
        </p:txBody>
      </p:sp>
      <p:sp>
        <p:nvSpPr>
          <p:cNvPr id="7" name="Personalizzato 6">
            <a:hlinkClick r:id="rId3" action="ppaction://hlinksldjump" highlightClick="1"/>
          </p:cNvPr>
          <p:cNvSpPr/>
          <p:nvPr/>
        </p:nvSpPr>
        <p:spPr>
          <a:xfrm>
            <a:off x="3857620" y="6286520"/>
            <a:ext cx="1357322" cy="428628"/>
          </a:xfrm>
          <a:prstGeom prst="actionButtonBlank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28575">
            <a:solidFill>
              <a:srgbClr val="FFFF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/>
              <a:t>CLOSE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776287"/>
          </a:xfrm>
        </p:spPr>
        <p:txBody>
          <a:bodyPr>
            <a:normAutofit/>
          </a:bodyPr>
          <a:lstStyle/>
          <a:p>
            <a:pPr algn="ctr"/>
            <a:r>
              <a:rPr lang="it-IT" sz="45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Il linguaggio dei flowcode….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428750"/>
            <a:ext cx="7972425" cy="492601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it-IT" smtClean="0">
                <a:latin typeface="Times New Roman" pitchFamily="18" charset="0"/>
                <a:cs typeface="Times New Roman" pitchFamily="18" charset="0"/>
              </a:rPr>
              <a:t>Molti microcontrollori vengono programmati dall’uomo utilizzando il linguaggio dei FlowCode (Diagrammi di Flusso o logica a blocchi), al posto di usare il linguaggio Assembly o C++ e via dicendo.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it-IT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it-IT" smtClean="0">
                <a:latin typeface="Times New Roman" pitchFamily="18" charset="0"/>
                <a:cs typeface="Times New Roman" pitchFamily="18" charset="0"/>
              </a:rPr>
              <a:t>Questo tipo di linguaggio utilizza una serie di blocchi, collegati l’un l’altro, che descrivono le azioni che il microcontrollore deve eseguire.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it-IT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it-IT" smtClean="0">
                <a:latin typeface="Times New Roman" pitchFamily="18" charset="0"/>
                <a:cs typeface="Times New Roman" pitchFamily="18" charset="0"/>
              </a:rPr>
              <a:t>Naturalmente quando viene poi salvato nel microcontrollore , esso viene convertito automaticamente in linguaggio macchina.</a:t>
            </a:r>
          </a:p>
        </p:txBody>
      </p:sp>
      <p:sp>
        <p:nvSpPr>
          <p:cNvPr id="5" name="Ritorno 4">
            <a:hlinkClick r:id="rId2" action="ppaction://hlinksldjump" highlightClick="1"/>
          </p:cNvPr>
          <p:cNvSpPr/>
          <p:nvPr/>
        </p:nvSpPr>
        <p:spPr>
          <a:xfrm>
            <a:off x="2928926" y="6215082"/>
            <a:ext cx="857256" cy="428628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it-IT">
                <a:solidFill>
                  <a:srgbClr val="C00000"/>
                </a:solidFill>
              </a:rPr>
              <a:t>Menù</a:t>
            </a:r>
          </a:p>
        </p:txBody>
      </p:sp>
      <p:sp>
        <p:nvSpPr>
          <p:cNvPr id="6" name="Avanti o successivo 5">
            <a:hlinkClick r:id="rId3" action="ppaction://hlinksldjump" highlightClick="1"/>
          </p:cNvPr>
          <p:cNvSpPr/>
          <p:nvPr/>
        </p:nvSpPr>
        <p:spPr>
          <a:xfrm>
            <a:off x="7929586" y="6215082"/>
            <a:ext cx="714380" cy="42862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dirty="0">
                <a:solidFill>
                  <a:srgbClr val="FFFF00"/>
                </a:solidFill>
              </a:rPr>
              <a:t>Avanti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olo 1"/>
          <p:cNvSpPr>
            <a:spLocks noGrp="1"/>
          </p:cNvSpPr>
          <p:nvPr>
            <p:ph type="title"/>
          </p:nvPr>
        </p:nvSpPr>
        <p:spPr>
          <a:xfrm>
            <a:off x="214313" y="500063"/>
            <a:ext cx="8715375" cy="990600"/>
          </a:xfrm>
        </p:spPr>
        <p:txBody>
          <a:bodyPr/>
          <a:lstStyle/>
          <a:p>
            <a:pPr algn="ctr"/>
            <a:r>
              <a:rPr lang="it-IT" sz="36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Vediamo nel dettaglio come è fatto il linguaggio dei Flow-Code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28625" y="1643063"/>
            <a:ext cx="8715375" cy="507206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it-IT" smtClean="0">
                <a:latin typeface="Times New Roman" pitchFamily="18" charset="0"/>
                <a:cs typeface="Times New Roman" pitchFamily="18" charset="0"/>
              </a:rPr>
              <a:t>Un programma che viene scritto con l’uso dei flowcode, non è nient’altro che una serie di blocchi elementari opportunamente collegati tra loro per realizzare un determinato lavoro.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it-IT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it-IT" smtClean="0">
                <a:latin typeface="Times New Roman" pitchFamily="18" charset="0"/>
                <a:cs typeface="Times New Roman" pitchFamily="18" charset="0"/>
              </a:rPr>
              <a:t>Vi sono 5 blocchi elementari con cui costruire un programma e sono:</a:t>
            </a:r>
          </a:p>
          <a:p>
            <a:pPr>
              <a:lnSpc>
                <a:spcPct val="90000"/>
              </a:lnSpc>
            </a:pPr>
            <a:r>
              <a:rPr lang="it-IT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Blocco di inizio</a:t>
            </a:r>
            <a:endParaRPr lang="it-IT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it-IT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Blocco di lettura/scrittura</a:t>
            </a:r>
            <a:endParaRPr lang="it-IT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it-IT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Blocco di azione</a:t>
            </a:r>
            <a:endParaRPr lang="it-IT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it-IT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Blocco di controllo</a:t>
            </a:r>
            <a:endParaRPr lang="it-IT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it-IT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Blocco di fine</a:t>
            </a:r>
            <a:endParaRPr lang="it-IT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it-IT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Parentesi graffa chiusa 4"/>
          <p:cNvSpPr/>
          <p:nvPr/>
        </p:nvSpPr>
        <p:spPr>
          <a:xfrm>
            <a:off x="4214813" y="4357688"/>
            <a:ext cx="428625" cy="2286000"/>
          </a:xfrm>
          <a:prstGeom prst="rightBrace">
            <a:avLst>
              <a:gd name="adj1" fmla="val 66515"/>
              <a:gd name="adj2" fmla="val 50000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4929190" y="4786322"/>
            <a:ext cx="2428892" cy="138499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latin typeface="Old English Text MT" pitchFamily="66" charset="0"/>
                <a:cs typeface="Times New Roman" pitchFamily="18" charset="0"/>
              </a:rPr>
              <a:t>Cliccare su uno dei link per la spiegazione.</a:t>
            </a:r>
          </a:p>
        </p:txBody>
      </p:sp>
      <p:sp>
        <p:nvSpPr>
          <p:cNvPr id="6" name="Ritorno 5">
            <a:hlinkClick r:id="rId7" action="ppaction://hlinksldjump" highlightClick="1"/>
          </p:cNvPr>
          <p:cNvSpPr/>
          <p:nvPr/>
        </p:nvSpPr>
        <p:spPr>
          <a:xfrm>
            <a:off x="8001024" y="6286520"/>
            <a:ext cx="857256" cy="428628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it-IT">
                <a:solidFill>
                  <a:srgbClr val="C00000"/>
                </a:solidFill>
              </a:rPr>
              <a:t>Menù</a:t>
            </a:r>
          </a:p>
        </p:txBody>
      </p:sp>
      <p:sp>
        <p:nvSpPr>
          <p:cNvPr id="8" name="Inizio 7">
            <a:hlinkClick r:id="rId8" action="ppaction://hlinksldjump" highlightClick="1"/>
          </p:cNvPr>
          <p:cNvSpPr/>
          <p:nvPr/>
        </p:nvSpPr>
        <p:spPr>
          <a:xfrm>
            <a:off x="6858016" y="6286520"/>
            <a:ext cx="785818" cy="428604"/>
          </a:xfrm>
          <a:prstGeom prst="actionButtonBeginn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200" dirty="0">
                <a:solidFill>
                  <a:srgbClr val="FFFF00"/>
                </a:solidFill>
              </a:rPr>
              <a:t>Torna all’inizio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6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uppo 12"/>
          <p:cNvGrpSpPr>
            <a:grpSpLocks/>
          </p:cNvGrpSpPr>
          <p:nvPr/>
        </p:nvGrpSpPr>
        <p:grpSpPr bwMode="auto">
          <a:xfrm>
            <a:off x="5643563" y="2643188"/>
            <a:ext cx="2643187" cy="2071687"/>
            <a:chOff x="5643570" y="2643182"/>
            <a:chExt cx="2643206" cy="2071702"/>
          </a:xfrm>
        </p:grpSpPr>
        <p:sp>
          <p:nvSpPr>
            <p:cNvPr id="8" name="Interruzione 7"/>
            <p:cNvSpPr/>
            <p:nvPr/>
          </p:nvSpPr>
          <p:spPr>
            <a:xfrm>
              <a:off x="5643570" y="2643182"/>
              <a:ext cx="2643206" cy="785818"/>
            </a:xfrm>
            <a:prstGeom prst="flowChartTerminator">
              <a:avLst/>
            </a:prstGeom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3200" b="1" dirty="0">
                  <a:latin typeface="Times New Roman" pitchFamily="18" charset="0"/>
                  <a:cs typeface="Times New Roman" pitchFamily="18" charset="0"/>
                </a:rPr>
                <a:t>INIZIO</a:t>
              </a:r>
            </a:p>
          </p:txBody>
        </p:sp>
        <p:cxnSp>
          <p:nvCxnSpPr>
            <p:cNvPr id="10" name="Connettore 2 9"/>
            <p:cNvCxnSpPr>
              <a:stCxn id="0" idx="2"/>
            </p:cNvCxnSpPr>
            <p:nvPr/>
          </p:nvCxnSpPr>
          <p:spPr>
            <a:xfrm rot="5400000">
              <a:off x="6323024" y="4071942"/>
              <a:ext cx="1285884" cy="0"/>
            </a:xfrm>
            <a:prstGeom prst="straightConnector1">
              <a:avLst/>
            </a:prstGeom>
            <a:ln w="57150">
              <a:solidFill>
                <a:schemeClr val="accent3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819" name="Titolo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919163"/>
          </a:xfrm>
        </p:spPr>
        <p:txBody>
          <a:bodyPr/>
          <a:lstStyle/>
          <a:p>
            <a:pPr algn="ctr"/>
            <a:r>
              <a:rPr lang="it-IT" smtClean="0">
                <a:solidFill>
                  <a:srgbClr val="C00000"/>
                </a:solidFill>
              </a:rPr>
              <a:t>BLOCCO DI INIZIO</a:t>
            </a:r>
          </a:p>
        </p:txBody>
      </p:sp>
      <p:sp>
        <p:nvSpPr>
          <p:cNvPr id="34820" name="Segnaposto contenuto 2"/>
          <p:cNvSpPr>
            <a:spLocks noGrp="1"/>
          </p:cNvSpPr>
          <p:nvPr>
            <p:ph sz="half" idx="1"/>
          </p:nvPr>
        </p:nvSpPr>
        <p:spPr>
          <a:xfrm>
            <a:off x="428625" y="1714500"/>
            <a:ext cx="4714875" cy="47117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it-IT" sz="2800" smtClean="0">
                <a:latin typeface="Times New Roman" pitchFamily="18" charset="0"/>
                <a:cs typeface="Times New Roman" pitchFamily="18" charset="0"/>
              </a:rPr>
              <a:t>Questo è un blocco essenziale per lo svolgimento di un programma.</a:t>
            </a:r>
          </a:p>
          <a:p>
            <a:pPr>
              <a:buFont typeface="Wingdings 2" pitchFamily="18" charset="2"/>
              <a:buNone/>
            </a:pPr>
            <a:endParaRPr lang="it-IT" sz="2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it-IT" sz="2800" smtClean="0">
                <a:latin typeface="Times New Roman" pitchFamily="18" charset="0"/>
                <a:cs typeface="Times New Roman" pitchFamily="18" charset="0"/>
              </a:rPr>
              <a:t>Deve esserci </a:t>
            </a:r>
            <a:r>
              <a:rPr lang="it-IT" sz="2800" b="1" u="sng" smtClean="0">
                <a:latin typeface="Times New Roman" pitchFamily="18" charset="0"/>
                <a:cs typeface="Times New Roman" pitchFamily="18" charset="0"/>
              </a:rPr>
              <a:t>SEMPRE!</a:t>
            </a:r>
          </a:p>
          <a:p>
            <a:pPr>
              <a:buFont typeface="Wingdings 2" pitchFamily="18" charset="2"/>
              <a:buNone/>
            </a:pPr>
            <a:endParaRPr lang="it-IT" sz="2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it-IT" sz="2800" smtClean="0">
                <a:latin typeface="Times New Roman" pitchFamily="18" charset="0"/>
                <a:cs typeface="Times New Roman" pitchFamily="18" charset="0"/>
              </a:rPr>
              <a:t>Indica l’inizio del programma che si sta realizzando.</a:t>
            </a:r>
          </a:p>
        </p:txBody>
      </p:sp>
      <p:sp>
        <p:nvSpPr>
          <p:cNvPr id="7" name="Personalizzato 6">
            <a:hlinkClick r:id="rId2" action="ppaction://hlinksldjump" highlightClick="1"/>
          </p:cNvPr>
          <p:cNvSpPr/>
          <p:nvPr/>
        </p:nvSpPr>
        <p:spPr>
          <a:xfrm>
            <a:off x="3857620" y="6286520"/>
            <a:ext cx="1357322" cy="428628"/>
          </a:xfrm>
          <a:prstGeom prst="actionButtonBlank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28575">
            <a:solidFill>
              <a:srgbClr val="FFFF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/>
              <a:t>CLOSE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olo 1"/>
          <p:cNvSpPr>
            <a:spLocks noGrp="1"/>
          </p:cNvSpPr>
          <p:nvPr>
            <p:ph type="title"/>
          </p:nvPr>
        </p:nvSpPr>
        <p:spPr>
          <a:xfrm>
            <a:off x="285750" y="142875"/>
            <a:ext cx="8643938" cy="1143000"/>
          </a:xfrm>
        </p:spPr>
        <p:txBody>
          <a:bodyPr/>
          <a:lstStyle/>
          <a:p>
            <a:pPr algn="ctr"/>
            <a:r>
              <a:rPr lang="it-IT" smtClean="0">
                <a:solidFill>
                  <a:srgbClr val="C00000"/>
                </a:solidFill>
              </a:rPr>
              <a:t>BLOCCO DI LETTURA/SCRITTURA </a:t>
            </a:r>
          </a:p>
        </p:txBody>
      </p:sp>
      <p:sp>
        <p:nvSpPr>
          <p:cNvPr id="35843" name="Segnaposto contenuto 2"/>
          <p:cNvSpPr>
            <a:spLocks noGrp="1"/>
          </p:cNvSpPr>
          <p:nvPr>
            <p:ph sz="half" idx="1"/>
          </p:nvPr>
        </p:nvSpPr>
        <p:spPr>
          <a:xfrm>
            <a:off x="428625" y="1714500"/>
            <a:ext cx="4114800" cy="46402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it-IT" sz="3200" smtClean="0">
                <a:latin typeface="Times New Roman" pitchFamily="18" charset="0"/>
                <a:cs typeface="Times New Roman" pitchFamily="18" charset="0"/>
              </a:rPr>
              <a:t>Questo è un blocco di lettura o scrittura.</a:t>
            </a:r>
          </a:p>
          <a:p>
            <a:pPr>
              <a:buFont typeface="Wingdings 2" pitchFamily="18" charset="2"/>
              <a:buNone/>
            </a:pPr>
            <a:endParaRPr lang="it-IT" sz="32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it-IT" sz="3200" smtClean="0">
                <a:latin typeface="Times New Roman" pitchFamily="18" charset="0"/>
                <a:cs typeface="Times New Roman" pitchFamily="18" charset="0"/>
              </a:rPr>
              <a:t>Consente di mandare dati su una periferica o riceverne da quest’ultima.</a:t>
            </a:r>
          </a:p>
        </p:txBody>
      </p:sp>
      <p:grpSp>
        <p:nvGrpSpPr>
          <p:cNvPr id="35844" name="Gruppo 11"/>
          <p:cNvGrpSpPr>
            <a:grpSpLocks/>
          </p:cNvGrpSpPr>
          <p:nvPr/>
        </p:nvGrpSpPr>
        <p:grpSpPr bwMode="auto">
          <a:xfrm>
            <a:off x="5000625" y="1785938"/>
            <a:ext cx="3929063" cy="3714750"/>
            <a:chOff x="5000628" y="1785926"/>
            <a:chExt cx="3929090" cy="3714776"/>
          </a:xfrm>
        </p:grpSpPr>
        <p:cxnSp>
          <p:nvCxnSpPr>
            <p:cNvPr id="7" name="Connettore 2 6"/>
            <p:cNvCxnSpPr/>
            <p:nvPr/>
          </p:nvCxnSpPr>
          <p:spPr>
            <a:xfrm rot="5400000">
              <a:off x="6357949" y="4857761"/>
              <a:ext cx="1285884" cy="0"/>
            </a:xfrm>
            <a:prstGeom prst="straightConnector1">
              <a:avLst/>
            </a:prstGeom>
            <a:ln w="57150">
              <a:solidFill>
                <a:schemeClr val="accent1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CasellaDiTesto 9"/>
            <p:cNvSpPr txBox="1"/>
            <p:nvPr/>
          </p:nvSpPr>
          <p:spPr>
            <a:xfrm>
              <a:off x="5000628" y="3071810"/>
              <a:ext cx="3929090" cy="1128355"/>
            </a:xfrm>
            <a:prstGeom prst="parallelogram">
              <a:avLst>
                <a:gd name="adj" fmla="val 43415"/>
              </a:avLst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400" b="1" dirty="0"/>
                <a:t>LETTURA/ SCRITTURA</a:t>
              </a:r>
            </a:p>
          </p:txBody>
        </p:sp>
        <p:cxnSp>
          <p:nvCxnSpPr>
            <p:cNvPr id="11" name="Connettore 2 10"/>
            <p:cNvCxnSpPr/>
            <p:nvPr/>
          </p:nvCxnSpPr>
          <p:spPr>
            <a:xfrm rot="5400000">
              <a:off x="6357949" y="2428869"/>
              <a:ext cx="1285884" cy="0"/>
            </a:xfrm>
            <a:prstGeom prst="straightConnector1">
              <a:avLst/>
            </a:prstGeom>
            <a:ln w="57150">
              <a:solidFill>
                <a:schemeClr val="accent1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Personalizzato 7">
            <a:hlinkClick r:id="rId2" action="ppaction://hlinksldjump" highlightClick="1"/>
          </p:cNvPr>
          <p:cNvSpPr/>
          <p:nvPr/>
        </p:nvSpPr>
        <p:spPr>
          <a:xfrm>
            <a:off x="3857620" y="6286520"/>
            <a:ext cx="1357322" cy="428628"/>
          </a:xfrm>
          <a:prstGeom prst="actionButtonBlank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28575">
            <a:solidFill>
              <a:srgbClr val="FFFF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/>
              <a:t>CLOSE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olo 1"/>
          <p:cNvSpPr>
            <a:spLocks noGrp="1"/>
          </p:cNvSpPr>
          <p:nvPr>
            <p:ph type="title"/>
          </p:nvPr>
        </p:nvSpPr>
        <p:spPr>
          <a:xfrm>
            <a:off x="500063" y="357188"/>
            <a:ext cx="8229600" cy="1000125"/>
          </a:xfrm>
        </p:spPr>
        <p:txBody>
          <a:bodyPr/>
          <a:lstStyle/>
          <a:p>
            <a:pPr algn="ctr"/>
            <a:r>
              <a:rPr lang="it-IT" smtClean="0">
                <a:solidFill>
                  <a:srgbClr val="C00000"/>
                </a:solidFill>
              </a:rPr>
              <a:t>BLOCCO DI AZIONE</a:t>
            </a:r>
          </a:p>
        </p:txBody>
      </p:sp>
      <p:sp>
        <p:nvSpPr>
          <p:cNvPr id="36867" name="Segnaposto contenuto 2"/>
          <p:cNvSpPr>
            <a:spLocks noGrp="1"/>
          </p:cNvSpPr>
          <p:nvPr>
            <p:ph sz="half" idx="1"/>
          </p:nvPr>
        </p:nvSpPr>
        <p:spPr>
          <a:xfrm>
            <a:off x="214313" y="1643063"/>
            <a:ext cx="4572000" cy="47117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it-IT" sz="2800" smtClean="0"/>
              <a:t>Questo blocco rappresenta un azione che il microcontrollore o il sistema deve eseguire.</a:t>
            </a:r>
          </a:p>
          <a:p>
            <a:pPr>
              <a:buFont typeface="Wingdings 2" pitchFamily="18" charset="2"/>
              <a:buNone/>
            </a:pPr>
            <a:endParaRPr lang="it-IT" sz="2800" smtClean="0"/>
          </a:p>
          <a:p>
            <a:pPr>
              <a:buFont typeface="Wingdings 2" pitchFamily="18" charset="2"/>
              <a:buNone/>
            </a:pPr>
            <a:r>
              <a:rPr lang="it-IT" sz="2800" smtClean="0"/>
              <a:t>Solitamente serve per richiamare una macro ad un componente, cioè per far svolgere ad esso una determinata cosa.</a:t>
            </a:r>
          </a:p>
        </p:txBody>
      </p:sp>
      <p:grpSp>
        <p:nvGrpSpPr>
          <p:cNvPr id="36868" name="Gruppo 8"/>
          <p:cNvGrpSpPr>
            <a:grpSpLocks/>
          </p:cNvGrpSpPr>
          <p:nvPr/>
        </p:nvGrpSpPr>
        <p:grpSpPr bwMode="auto">
          <a:xfrm>
            <a:off x="5000625" y="1785938"/>
            <a:ext cx="3929063" cy="3714750"/>
            <a:chOff x="5000628" y="1785926"/>
            <a:chExt cx="3929090" cy="3714776"/>
          </a:xfrm>
        </p:grpSpPr>
        <p:cxnSp>
          <p:nvCxnSpPr>
            <p:cNvPr id="6" name="Connettore 2 5"/>
            <p:cNvCxnSpPr/>
            <p:nvPr/>
          </p:nvCxnSpPr>
          <p:spPr>
            <a:xfrm rot="5400000">
              <a:off x="6357949" y="4857761"/>
              <a:ext cx="1285884" cy="0"/>
            </a:xfrm>
            <a:prstGeom prst="straightConnector1">
              <a:avLst/>
            </a:prstGeom>
            <a:ln w="57150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CasellaDiTesto 6"/>
            <p:cNvSpPr txBox="1"/>
            <p:nvPr/>
          </p:nvSpPr>
          <p:spPr>
            <a:xfrm>
              <a:off x="5000628" y="3071808"/>
              <a:ext cx="3929090" cy="1116000"/>
            </a:xfrm>
            <a:prstGeom prst="parallelogram">
              <a:avLst>
                <a:gd name="adj" fmla="val 0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3200" b="1" dirty="0"/>
                <a:t>AZIONE</a:t>
              </a:r>
            </a:p>
          </p:txBody>
        </p:sp>
        <p:cxnSp>
          <p:nvCxnSpPr>
            <p:cNvPr id="8" name="Connettore 2 7"/>
            <p:cNvCxnSpPr/>
            <p:nvPr/>
          </p:nvCxnSpPr>
          <p:spPr>
            <a:xfrm rot="5400000">
              <a:off x="6357949" y="2428869"/>
              <a:ext cx="1285884" cy="0"/>
            </a:xfrm>
            <a:prstGeom prst="straightConnector1">
              <a:avLst/>
            </a:prstGeom>
            <a:ln w="57150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Personalizzato 9">
            <a:hlinkClick r:id="rId2" action="ppaction://hlinksldjump" highlightClick="1"/>
          </p:cNvPr>
          <p:cNvSpPr/>
          <p:nvPr/>
        </p:nvSpPr>
        <p:spPr>
          <a:xfrm>
            <a:off x="3857620" y="6286520"/>
            <a:ext cx="1357322" cy="428628"/>
          </a:xfrm>
          <a:prstGeom prst="actionButtonBlank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28575">
            <a:solidFill>
              <a:srgbClr val="FFFF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/>
              <a:t>CLOSE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olo 1"/>
          <p:cNvSpPr>
            <a:spLocks noGrp="1"/>
          </p:cNvSpPr>
          <p:nvPr>
            <p:ph type="title"/>
          </p:nvPr>
        </p:nvSpPr>
        <p:spPr>
          <a:xfrm>
            <a:off x="357188" y="428625"/>
            <a:ext cx="8229600" cy="919163"/>
          </a:xfrm>
        </p:spPr>
        <p:txBody>
          <a:bodyPr/>
          <a:lstStyle/>
          <a:p>
            <a:pPr algn="ctr"/>
            <a:r>
              <a:rPr lang="it-IT" smtClean="0">
                <a:solidFill>
                  <a:srgbClr val="C00000"/>
                </a:solidFill>
              </a:rPr>
              <a:t>BLOCCO DI CONTROLLO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285750" y="1500188"/>
            <a:ext cx="4572000" cy="507206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it-IT" smtClean="0"/>
              <a:t>Questo blocco serve per dare una condizione ( es. è attivo il sensore di luminosità?)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it-IT" smtClean="0"/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it-IT" smtClean="0"/>
              <a:t>Se tale condizione risulta essere vera allora il programma esegue determinate azioni (es: segui la luce rilevata)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it-IT" smtClean="0"/>
              <a:t>Altrimenti il programma esegue altre azioni (es: accendi i sensori)</a:t>
            </a:r>
          </a:p>
        </p:txBody>
      </p:sp>
      <p:grpSp>
        <p:nvGrpSpPr>
          <p:cNvPr id="37892" name="Gruppo 25"/>
          <p:cNvGrpSpPr>
            <a:grpSpLocks/>
          </p:cNvGrpSpPr>
          <p:nvPr/>
        </p:nvGrpSpPr>
        <p:grpSpPr bwMode="auto">
          <a:xfrm>
            <a:off x="4929188" y="1643063"/>
            <a:ext cx="4000500" cy="4286250"/>
            <a:chOff x="5143504" y="1643050"/>
            <a:chExt cx="4000496" cy="4286281"/>
          </a:xfrm>
        </p:grpSpPr>
        <p:cxnSp>
          <p:nvCxnSpPr>
            <p:cNvPr id="5" name="Connettore 2 4"/>
            <p:cNvCxnSpPr>
              <a:stCxn id="0" idx="2"/>
            </p:cNvCxnSpPr>
            <p:nvPr/>
          </p:nvCxnSpPr>
          <p:spPr>
            <a:xfrm rot="5400000">
              <a:off x="6040435" y="5289563"/>
              <a:ext cx="1277947" cy="1588"/>
            </a:xfrm>
            <a:prstGeom prst="straightConnector1">
              <a:avLst/>
            </a:prstGeom>
            <a:ln w="57150">
              <a:solidFill>
                <a:schemeClr val="accent4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CasellaDiTesto 5"/>
            <p:cNvSpPr txBox="1"/>
            <p:nvPr/>
          </p:nvSpPr>
          <p:spPr>
            <a:xfrm>
              <a:off x="5143504" y="3000372"/>
              <a:ext cx="3071834" cy="1650742"/>
            </a:xfrm>
            <a:prstGeom prst="diamond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400" b="1" dirty="0"/>
                <a:t>CONDI-ZIONE</a:t>
              </a:r>
            </a:p>
          </p:txBody>
        </p:sp>
        <p:cxnSp>
          <p:nvCxnSpPr>
            <p:cNvPr id="10" name="Connettore 2 9"/>
            <p:cNvCxnSpPr/>
            <p:nvPr/>
          </p:nvCxnSpPr>
          <p:spPr>
            <a:xfrm rot="5400000">
              <a:off x="7978770" y="4522796"/>
              <a:ext cx="1331923" cy="1588"/>
            </a:xfrm>
            <a:prstGeom prst="straightConnector1">
              <a:avLst/>
            </a:prstGeom>
            <a:ln w="57150">
              <a:solidFill>
                <a:schemeClr val="accent4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ttore 2 10"/>
            <p:cNvCxnSpPr/>
            <p:nvPr/>
          </p:nvCxnSpPr>
          <p:spPr>
            <a:xfrm rot="5400000">
              <a:off x="5968997" y="2317743"/>
              <a:ext cx="1349385" cy="0"/>
            </a:xfrm>
            <a:prstGeom prst="straightConnector1">
              <a:avLst/>
            </a:prstGeom>
            <a:ln w="57150">
              <a:solidFill>
                <a:schemeClr val="accent4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ttore 2 18"/>
            <p:cNvCxnSpPr/>
            <p:nvPr/>
          </p:nvCxnSpPr>
          <p:spPr>
            <a:xfrm rot="10800000">
              <a:off x="8143876" y="3857628"/>
              <a:ext cx="500062" cy="1588"/>
            </a:xfrm>
            <a:prstGeom prst="straightConnector1">
              <a:avLst/>
            </a:prstGeom>
            <a:ln w="57150">
              <a:solidFill>
                <a:schemeClr val="accent4">
                  <a:lumMod val="60000"/>
                  <a:lumOff val="4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903" name="CasellaDiTesto 23"/>
            <p:cNvSpPr txBox="1">
              <a:spLocks noChangeArrowheads="1"/>
            </p:cNvSpPr>
            <p:nvPr/>
          </p:nvSpPr>
          <p:spPr bwMode="auto">
            <a:xfrm>
              <a:off x="6643702" y="4714884"/>
              <a:ext cx="100013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it-IT">
                  <a:latin typeface="Constantia" pitchFamily="18" charset="0"/>
                </a:rPr>
                <a:t>VERA</a:t>
              </a:r>
            </a:p>
          </p:txBody>
        </p:sp>
        <p:sp>
          <p:nvSpPr>
            <p:cNvPr id="37904" name="CasellaDiTesto 24"/>
            <p:cNvSpPr txBox="1">
              <a:spLocks noChangeArrowheads="1"/>
            </p:cNvSpPr>
            <p:nvPr/>
          </p:nvSpPr>
          <p:spPr bwMode="auto">
            <a:xfrm>
              <a:off x="8143868" y="3429000"/>
              <a:ext cx="100013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it-IT">
                  <a:latin typeface="Constantia" pitchFamily="18" charset="0"/>
                </a:rPr>
                <a:t>FALSA</a:t>
              </a:r>
            </a:p>
          </p:txBody>
        </p:sp>
      </p:grpSp>
      <p:sp>
        <p:nvSpPr>
          <p:cNvPr id="12" name="Personalizzato 11">
            <a:hlinkClick r:id="rId2" action="ppaction://hlinksldjump" highlightClick="1"/>
          </p:cNvPr>
          <p:cNvSpPr/>
          <p:nvPr/>
        </p:nvSpPr>
        <p:spPr>
          <a:xfrm>
            <a:off x="3857620" y="6286520"/>
            <a:ext cx="1357322" cy="428628"/>
          </a:xfrm>
          <a:prstGeom prst="actionButtonBlank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28575">
            <a:solidFill>
              <a:srgbClr val="FFFF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/>
              <a:t>CLOSE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>
          <a:xfrm>
            <a:off x="500063" y="428625"/>
            <a:ext cx="8229600" cy="919163"/>
          </a:xfrm>
        </p:spPr>
        <p:txBody>
          <a:bodyPr/>
          <a:lstStyle/>
          <a:p>
            <a:pPr algn="ctr"/>
            <a:r>
              <a:rPr lang="it-IT" smtClean="0">
                <a:solidFill>
                  <a:srgbClr val="C00000"/>
                </a:solidFill>
              </a:rPr>
              <a:t>BLOCCO DI FINE</a:t>
            </a:r>
          </a:p>
        </p:txBody>
      </p:sp>
      <p:sp>
        <p:nvSpPr>
          <p:cNvPr id="38915" name="Segnaposto contenuto 2"/>
          <p:cNvSpPr>
            <a:spLocks noGrp="1"/>
          </p:cNvSpPr>
          <p:nvPr>
            <p:ph sz="half" idx="1"/>
          </p:nvPr>
        </p:nvSpPr>
        <p:spPr>
          <a:xfrm>
            <a:off x="357188" y="1643063"/>
            <a:ext cx="4857750" cy="47117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it-IT" sz="2800" smtClean="0">
                <a:latin typeface="Times New Roman" pitchFamily="18" charset="0"/>
                <a:cs typeface="Times New Roman" pitchFamily="18" charset="0"/>
              </a:rPr>
              <a:t>Questo blocco, assieme a quello di inizio, è essenziale per lo svolgimento di un programma.</a:t>
            </a:r>
          </a:p>
          <a:p>
            <a:pPr>
              <a:buFont typeface="Wingdings 2" pitchFamily="18" charset="2"/>
              <a:buNone/>
            </a:pPr>
            <a:endParaRPr lang="it-IT" sz="2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it-IT" sz="2800" smtClean="0">
                <a:latin typeface="Times New Roman" pitchFamily="18" charset="0"/>
                <a:cs typeface="Times New Roman" pitchFamily="18" charset="0"/>
              </a:rPr>
              <a:t>Anch’esso deve esserci </a:t>
            </a:r>
            <a:r>
              <a:rPr lang="it-IT" sz="2800" b="1" u="sng" smtClean="0">
                <a:latin typeface="Times New Roman" pitchFamily="18" charset="0"/>
                <a:cs typeface="Times New Roman" pitchFamily="18" charset="0"/>
              </a:rPr>
              <a:t>SEMPRE!</a:t>
            </a:r>
          </a:p>
          <a:p>
            <a:pPr>
              <a:buFont typeface="Wingdings 2" pitchFamily="18" charset="2"/>
              <a:buNone/>
            </a:pPr>
            <a:endParaRPr lang="it-IT" sz="2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it-IT" sz="2800" smtClean="0">
                <a:latin typeface="Times New Roman" pitchFamily="18" charset="0"/>
                <a:cs typeface="Times New Roman" pitchFamily="18" charset="0"/>
              </a:rPr>
              <a:t>Indica la fine del programma che si sta realizzando.</a:t>
            </a:r>
          </a:p>
        </p:txBody>
      </p:sp>
      <p:grpSp>
        <p:nvGrpSpPr>
          <p:cNvPr id="38916" name="Gruppo 6"/>
          <p:cNvGrpSpPr>
            <a:grpSpLocks/>
          </p:cNvGrpSpPr>
          <p:nvPr/>
        </p:nvGrpSpPr>
        <p:grpSpPr bwMode="auto">
          <a:xfrm>
            <a:off x="5786438" y="2357438"/>
            <a:ext cx="2643187" cy="2071687"/>
            <a:chOff x="5786446" y="2357430"/>
            <a:chExt cx="2643206" cy="2071702"/>
          </a:xfrm>
        </p:grpSpPr>
        <p:sp>
          <p:nvSpPr>
            <p:cNvPr id="5" name="Interruzione 4"/>
            <p:cNvSpPr/>
            <p:nvPr/>
          </p:nvSpPr>
          <p:spPr>
            <a:xfrm>
              <a:off x="5786446" y="3643314"/>
              <a:ext cx="2643206" cy="785818"/>
            </a:xfrm>
            <a:prstGeom prst="flowChartTerminator">
              <a:avLst/>
            </a:prstGeom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3200" b="1" dirty="0">
                  <a:latin typeface="Times New Roman" pitchFamily="18" charset="0"/>
                  <a:cs typeface="Times New Roman" pitchFamily="18" charset="0"/>
                </a:rPr>
                <a:t>FINE</a:t>
              </a:r>
            </a:p>
          </p:txBody>
        </p:sp>
        <p:cxnSp>
          <p:nvCxnSpPr>
            <p:cNvPr id="6" name="Connettore 2 5"/>
            <p:cNvCxnSpPr/>
            <p:nvPr/>
          </p:nvCxnSpPr>
          <p:spPr>
            <a:xfrm rot="5400000">
              <a:off x="6500825" y="3000373"/>
              <a:ext cx="1285884" cy="0"/>
            </a:xfrm>
            <a:prstGeom prst="straightConnector1">
              <a:avLst/>
            </a:prstGeom>
            <a:ln w="57150">
              <a:solidFill>
                <a:schemeClr val="tx1">
                  <a:lumMod val="65000"/>
                  <a:lumOff val="3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Personalizzato 8">
            <a:hlinkClick r:id="rId2" action="ppaction://hlinksldjump" highlightClick="1"/>
          </p:cNvPr>
          <p:cNvSpPr/>
          <p:nvPr/>
        </p:nvSpPr>
        <p:spPr>
          <a:xfrm>
            <a:off x="3857620" y="6286520"/>
            <a:ext cx="1357322" cy="428628"/>
          </a:xfrm>
          <a:prstGeom prst="actionButtonBlank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28575">
            <a:solidFill>
              <a:srgbClr val="FFFF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/>
              <a:t>CLOSE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4313" y="357188"/>
            <a:ext cx="8643937" cy="78581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Il programma: Flowcode V3 </a:t>
            </a:r>
            <a:endParaRPr lang="it-IT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39" name="Segnaposto contenuto 2"/>
          <p:cNvSpPr>
            <a:spLocks noGrp="1"/>
          </p:cNvSpPr>
          <p:nvPr>
            <p:ph sz="half" idx="1"/>
          </p:nvPr>
        </p:nvSpPr>
        <p:spPr>
          <a:xfrm>
            <a:off x="285750" y="1428750"/>
            <a:ext cx="4857750" cy="51435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it-IT" smtClean="0">
                <a:latin typeface="Times New Roman" pitchFamily="18" charset="0"/>
                <a:cs typeface="Times New Roman" pitchFamily="18" charset="0"/>
              </a:rPr>
              <a:t>Il Software che ci consente di creare i programmi e poi di trasferirli sul Formula Flow Code si chiama:</a:t>
            </a:r>
          </a:p>
          <a:p>
            <a:pPr>
              <a:buFont typeface="Wingdings 2" pitchFamily="18" charset="2"/>
              <a:buNone/>
            </a:pPr>
            <a:r>
              <a:rPr lang="it-IT" smtClean="0">
                <a:latin typeface="Times New Roman" pitchFamily="18" charset="0"/>
                <a:cs typeface="Times New Roman" pitchFamily="18" charset="0"/>
              </a:rPr>
              <a:t>Flowcode V3.</a:t>
            </a:r>
          </a:p>
          <a:p>
            <a:pPr>
              <a:buFont typeface="Wingdings 2" pitchFamily="18" charset="2"/>
              <a:buNone/>
            </a:pPr>
            <a:endParaRPr lang="it-IT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it-IT" smtClean="0">
                <a:latin typeface="Times New Roman" pitchFamily="18" charset="0"/>
                <a:cs typeface="Times New Roman" pitchFamily="18" charset="0"/>
              </a:rPr>
              <a:t>All’inizio può sembrare al quanto complicato, ma lavorandoci un po’ si è capaci di realizzare subito semplici programmi.</a:t>
            </a:r>
          </a:p>
        </p:txBody>
      </p:sp>
      <p:pic>
        <p:nvPicPr>
          <p:cNvPr id="5" name="Segnaposto contenuto 4" descr="flowcode v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643702" y="1214422"/>
            <a:ext cx="2328850" cy="1461239"/>
          </a:xfrm>
          <a:effectLst>
            <a:softEdge rad="127000"/>
          </a:effectLst>
        </p:spPr>
      </p:pic>
      <p:sp>
        <p:nvSpPr>
          <p:cNvPr id="8" name="Avanti o successivo 7">
            <a:hlinkClick r:id="rId3" action="ppaction://hlinksldjump" highlightClick="1"/>
          </p:cNvPr>
          <p:cNvSpPr/>
          <p:nvPr/>
        </p:nvSpPr>
        <p:spPr>
          <a:xfrm>
            <a:off x="2428860" y="6072206"/>
            <a:ext cx="714380" cy="42862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dirty="0">
                <a:solidFill>
                  <a:srgbClr val="FFFF00"/>
                </a:solidFill>
              </a:rPr>
              <a:t>Avanti</a:t>
            </a:r>
          </a:p>
        </p:txBody>
      </p:sp>
      <p:sp>
        <p:nvSpPr>
          <p:cNvPr id="9" name="Ritorno 8">
            <a:hlinkClick r:id="rId4" action="ppaction://hlinksldjump" highlightClick="1"/>
          </p:cNvPr>
          <p:cNvSpPr/>
          <p:nvPr/>
        </p:nvSpPr>
        <p:spPr>
          <a:xfrm>
            <a:off x="1357290" y="6072206"/>
            <a:ext cx="857256" cy="428628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it-IT">
                <a:solidFill>
                  <a:srgbClr val="C00000"/>
                </a:solidFill>
              </a:rPr>
              <a:t>Menù</a:t>
            </a:r>
          </a:p>
        </p:txBody>
      </p:sp>
      <p:pic>
        <p:nvPicPr>
          <p:cNvPr id="39947" name="Immagine 9" descr="imm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38" y="2786063"/>
            <a:ext cx="3636962" cy="395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214313" y="785813"/>
            <a:ext cx="4357687" cy="5792787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Una volta aperto il programma la schermata ci appare come si può vedere dall’immagine affianco.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it-IT" sz="240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A Sinistra abbiamo tutte le icone, come per esempio quelle per inserire blocchi nel flowchart, o quello per visualizzare il componente.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it-IT" sz="240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Sopra ci sono pulsanti utilissimi.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Primo tra tutti quello per compilare il programma nel formula flowcode.</a:t>
            </a:r>
          </a:p>
        </p:txBody>
      </p:sp>
      <p:pic>
        <p:nvPicPr>
          <p:cNvPr id="40963" name="Segnaposto contenuto 4" descr="1.jpg">
            <a:hlinkClick r:id="rId2" action="ppaction://hlinksldjump"/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00563" y="1000125"/>
            <a:ext cx="4429125" cy="3929063"/>
          </a:xfrm>
        </p:spPr>
      </p:pic>
      <p:sp>
        <p:nvSpPr>
          <p:cNvPr id="6" name="Freccia in su 5"/>
          <p:cNvSpPr/>
          <p:nvPr/>
        </p:nvSpPr>
        <p:spPr>
          <a:xfrm rot="20074864">
            <a:off x="6254166" y="4882919"/>
            <a:ext cx="1983747" cy="1628143"/>
          </a:xfrm>
          <a:prstGeom prst="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rgbClr val="C00000"/>
                </a:solidFill>
              </a:rPr>
              <a:t>Clicca per ingran-dire</a:t>
            </a:r>
          </a:p>
        </p:txBody>
      </p:sp>
      <p:sp>
        <p:nvSpPr>
          <p:cNvPr id="7" name="Avanti o successivo 6">
            <a:hlinkClick r:id="rId4" action="ppaction://hlinksldjump" highlightClick="1"/>
          </p:cNvPr>
          <p:cNvSpPr/>
          <p:nvPr/>
        </p:nvSpPr>
        <p:spPr>
          <a:xfrm>
            <a:off x="5000628" y="6215082"/>
            <a:ext cx="714380" cy="42862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dirty="0">
                <a:solidFill>
                  <a:srgbClr val="FFFF00"/>
                </a:solidFill>
              </a:rPr>
              <a:t>Avanti</a:t>
            </a:r>
          </a:p>
        </p:txBody>
      </p:sp>
      <p:sp>
        <p:nvSpPr>
          <p:cNvPr id="8" name="Ritorno 7">
            <a:hlinkClick r:id="rId5" action="ppaction://hlinksldjump" highlightClick="1"/>
          </p:cNvPr>
          <p:cNvSpPr/>
          <p:nvPr/>
        </p:nvSpPr>
        <p:spPr>
          <a:xfrm>
            <a:off x="3929058" y="6215082"/>
            <a:ext cx="857256" cy="428628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it-IT">
                <a:solidFill>
                  <a:srgbClr val="C00000"/>
                </a:solidFill>
              </a:rPr>
              <a:t>Menù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egnaposto contenuto 3"/>
          <p:cNvSpPr>
            <a:spLocks noGrp="1"/>
          </p:cNvSpPr>
          <p:nvPr>
            <p:ph sz="half" idx="1"/>
          </p:nvPr>
        </p:nvSpPr>
        <p:spPr>
          <a:xfrm>
            <a:off x="357188" y="571500"/>
            <a:ext cx="8258175" cy="556895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it-IT" sz="2500" dirty="0" smtClean="0">
                <a:latin typeface="Times New Roman" pitchFamily="18" charset="0"/>
                <a:cs typeface="Times New Roman" pitchFamily="18" charset="0"/>
              </a:rPr>
              <a:t>Questa presentazione è strutturata in 2 argomenti:</a:t>
            </a:r>
          </a:p>
          <a:p>
            <a:pPr>
              <a:buFont typeface="Wingdings 2" pitchFamily="18" charset="2"/>
              <a:buNone/>
            </a:pPr>
            <a:endParaRPr lang="it-IT" sz="2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it-IT" sz="2500" dirty="0" smtClean="0">
                <a:latin typeface="Times New Roman" pitchFamily="18" charset="0"/>
                <a:cs typeface="Times New Roman" pitchFamily="18" charset="0"/>
              </a:rPr>
              <a:t>Il primo, I Microcontrollori, è una rapida carrellata sui microcontrollori in generale.</a:t>
            </a:r>
          </a:p>
          <a:p>
            <a:pPr>
              <a:buFont typeface="Wingdings 2" pitchFamily="18" charset="2"/>
              <a:buNone/>
            </a:pPr>
            <a:endParaRPr lang="it-IT" sz="2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it-IT" sz="2500" dirty="0" smtClean="0">
                <a:latin typeface="Times New Roman" pitchFamily="18" charset="0"/>
                <a:cs typeface="Times New Roman" pitchFamily="18" charset="0"/>
              </a:rPr>
              <a:t>Il secondo, Progetto Formula </a:t>
            </a:r>
            <a:r>
              <a:rPr lang="it-IT" sz="2500" dirty="0" err="1" smtClean="0">
                <a:latin typeface="Times New Roman" pitchFamily="18" charset="0"/>
                <a:cs typeface="Times New Roman" pitchFamily="18" charset="0"/>
              </a:rPr>
              <a:t>Flowcode</a:t>
            </a:r>
            <a:r>
              <a:rPr lang="it-IT" sz="2500" dirty="0" smtClean="0">
                <a:latin typeface="Times New Roman" pitchFamily="18" charset="0"/>
                <a:cs typeface="Times New Roman" pitchFamily="18" charset="0"/>
              </a:rPr>
              <a:t>, riguarda principalmente il progetto scolastico attuato nelle ore di sistemi.</a:t>
            </a:r>
          </a:p>
          <a:p>
            <a:pPr>
              <a:buFont typeface="Wingdings 2" pitchFamily="18" charset="2"/>
              <a:buNone/>
            </a:pPr>
            <a:r>
              <a:rPr lang="it-IT" sz="2500" dirty="0" smtClean="0">
                <a:latin typeface="Times New Roman" pitchFamily="18" charset="0"/>
                <a:cs typeface="Times New Roman" pitchFamily="18" charset="0"/>
              </a:rPr>
              <a:t>Esso è quindi più approfondito e dispone di spiegazioni su cosa si tratta e di come io, alunno, ho intrapreso tale progetto.</a:t>
            </a:r>
          </a:p>
          <a:p>
            <a:pPr>
              <a:buFont typeface="Wingdings 2" pitchFamily="18" charset="2"/>
              <a:buNone/>
            </a:pPr>
            <a:endParaRPr lang="it-IT" sz="2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it-IT" sz="2500" dirty="0" smtClean="0">
                <a:latin typeface="Times New Roman" pitchFamily="18" charset="0"/>
                <a:cs typeface="Times New Roman" pitchFamily="18" charset="0"/>
              </a:rPr>
              <a:t>Per visualizzare uno dei due argomenti, cliccare sul pulsante corrispondente.</a:t>
            </a:r>
          </a:p>
        </p:txBody>
      </p:sp>
      <p:sp>
        <p:nvSpPr>
          <p:cNvPr id="5" name="Personalizzato 4">
            <a:hlinkClick r:id="rId2" action="ppaction://hlinksldjump" highlightClick="1"/>
          </p:cNvPr>
          <p:cNvSpPr/>
          <p:nvPr/>
        </p:nvSpPr>
        <p:spPr>
          <a:xfrm>
            <a:off x="3500430" y="6072206"/>
            <a:ext cx="1500198" cy="571504"/>
          </a:xfrm>
          <a:prstGeom prst="actionButtonBlank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28575">
            <a:solidFill>
              <a:srgbClr val="FFFF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/>
              <a:t>CLOSE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Segnaposto contenuto 4" descr="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Personalizzato 5">
            <a:hlinkClick r:id="rId3" action="ppaction://hlinksldjump" highlightClick="1"/>
          </p:cNvPr>
          <p:cNvSpPr/>
          <p:nvPr/>
        </p:nvSpPr>
        <p:spPr>
          <a:xfrm>
            <a:off x="7500958" y="6215082"/>
            <a:ext cx="1143008" cy="357190"/>
          </a:xfrm>
          <a:prstGeom prst="actionButtonBlank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28575">
            <a:solidFill>
              <a:srgbClr val="FFFF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/>
              <a:t>CLOSE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77628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Le principali icone in dettaglio...</a:t>
            </a:r>
            <a:endParaRPr lang="it-IT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8472488" cy="5429250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    Inserisce un blocco di lettura da una periferica;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    Inserisce un blocco di scrittura su una periferica;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    Inserisce un blocco che esegue un ciclo che si ferma solo se si verifica una certa condizione;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    Inserisce un blocco che dà un ritardo;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    Inserisce un blocco di decisione ( o di controllo);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    Inserisce un blocco che esegue un calcolo;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    Inserisce un blocco di gestione di una stringa;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    Inserisce un blocco di interrupt;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    Inserisce un blocco che richiama una macro;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    Inserisce un blocco di richiamo macro ad un componente;     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    Ci fa visualizzare il Formula Flow-Code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2" name="Immagine 4" descr="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214438"/>
            <a:ext cx="3143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Immagine 5" descr="b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1643063"/>
            <a:ext cx="3048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Immagine 6" descr="c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2928938"/>
            <a:ext cx="29527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Immagine 7" descr="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" y="3357563"/>
            <a:ext cx="2762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6" name="Immagine 8" descr="e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" y="2071688"/>
            <a:ext cx="28575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7" name="Immagine 9" descr="f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" y="5072063"/>
            <a:ext cx="285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8" name="Immagine 10" descr="g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500" y="5572125"/>
            <a:ext cx="2857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9" name="Immagine 11" descr="h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1500" y="3786188"/>
            <a:ext cx="2667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0" name="Immagine 12" descr="i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1500" y="4214813"/>
            <a:ext cx="28575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1" name="Immagine 13" descr="l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500" y="4643438"/>
            <a:ext cx="2762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2" name="Immagine 15" descr="n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1500" y="6000750"/>
            <a:ext cx="266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itorno 16">
            <a:hlinkClick r:id="rId13" action="ppaction://hlinksldjump" highlightClick="1"/>
          </p:cNvPr>
          <p:cNvSpPr/>
          <p:nvPr/>
        </p:nvSpPr>
        <p:spPr>
          <a:xfrm>
            <a:off x="7072330" y="6286520"/>
            <a:ext cx="857256" cy="428628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it-IT" dirty="0">
                <a:solidFill>
                  <a:srgbClr val="C00000"/>
                </a:solidFill>
              </a:rPr>
              <a:t>Menù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85750" y="214313"/>
            <a:ext cx="8643938" cy="776287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Programmare il Formula Flowcode</a:t>
            </a:r>
            <a:endParaRPr lang="it-IT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5" name="Segnaposto contenuto 2"/>
          <p:cNvSpPr>
            <a:spLocks noGrp="1"/>
          </p:cNvSpPr>
          <p:nvPr>
            <p:ph sz="half" idx="1"/>
          </p:nvPr>
        </p:nvSpPr>
        <p:spPr>
          <a:xfrm>
            <a:off x="142875" y="1143000"/>
            <a:ext cx="5643563" cy="55721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it-IT" sz="2200" dirty="0" smtClean="0">
                <a:latin typeface="Times New Roman" pitchFamily="18" charset="0"/>
                <a:cs typeface="Times New Roman" pitchFamily="18" charset="0"/>
              </a:rPr>
              <a:t>Per programmare il Formula </a:t>
            </a:r>
            <a:r>
              <a:rPr lang="it-IT" sz="2200" dirty="0" err="1" smtClean="0">
                <a:latin typeface="Times New Roman" pitchFamily="18" charset="0"/>
                <a:cs typeface="Times New Roman" pitchFamily="18" charset="0"/>
              </a:rPr>
              <a:t>Flowcode</a:t>
            </a:r>
            <a:r>
              <a:rPr lang="it-IT" sz="2200" dirty="0" smtClean="0">
                <a:latin typeface="Times New Roman" pitchFamily="18" charset="0"/>
                <a:cs typeface="Times New Roman" pitchFamily="18" charset="0"/>
              </a:rPr>
              <a:t> bisogna fare quanto segue:</a:t>
            </a:r>
          </a:p>
          <a:p>
            <a:r>
              <a:rPr lang="it-IT" sz="2200" dirty="0" smtClean="0">
                <a:latin typeface="Times New Roman" pitchFamily="18" charset="0"/>
                <a:cs typeface="Times New Roman" pitchFamily="18" charset="0"/>
              </a:rPr>
              <a:t> Creare il </a:t>
            </a:r>
            <a:r>
              <a:rPr lang="it-IT" sz="2200" dirty="0" err="1" smtClean="0">
                <a:latin typeface="Times New Roman" pitchFamily="18" charset="0"/>
                <a:cs typeface="Times New Roman" pitchFamily="18" charset="0"/>
              </a:rPr>
              <a:t>Flowchart</a:t>
            </a:r>
            <a:r>
              <a:rPr lang="it-IT" sz="2200" dirty="0" smtClean="0">
                <a:latin typeface="Times New Roman" pitchFamily="18" charset="0"/>
                <a:cs typeface="Times New Roman" pitchFamily="18" charset="0"/>
              </a:rPr>
              <a:t> del programma voluto;</a:t>
            </a:r>
          </a:p>
          <a:p>
            <a:r>
              <a:rPr lang="it-IT" sz="2200" dirty="0" smtClean="0">
                <a:latin typeface="Times New Roman" pitchFamily="18" charset="0"/>
                <a:cs typeface="Times New Roman" pitchFamily="18" charset="0"/>
              </a:rPr>
              <a:t>Una volta finito salvare;</a:t>
            </a:r>
          </a:p>
          <a:p>
            <a:r>
              <a:rPr lang="it-IT" sz="2200" dirty="0" smtClean="0">
                <a:latin typeface="Times New Roman" pitchFamily="18" charset="0"/>
                <a:cs typeface="Times New Roman" pitchFamily="18" charset="0"/>
              </a:rPr>
              <a:t>Cliccare su </a:t>
            </a:r>
            <a:r>
              <a:rPr lang="it-IT" sz="2200" u="sng" dirty="0" smtClean="0">
                <a:latin typeface="Times New Roman" pitchFamily="18" charset="0"/>
                <a:cs typeface="Times New Roman" pitchFamily="18" charset="0"/>
              </a:rPr>
              <a:t>Componente;</a:t>
            </a:r>
          </a:p>
          <a:p>
            <a:r>
              <a:rPr lang="it-IT" sz="2200" dirty="0" smtClean="0">
                <a:latin typeface="Times New Roman" pitchFamily="18" charset="0"/>
                <a:cs typeface="Times New Roman" pitchFamily="18" charset="0"/>
              </a:rPr>
              <a:t>Cliccare su </a:t>
            </a:r>
            <a:r>
              <a:rPr lang="it-IT" sz="2200" u="sng" dirty="0" smtClean="0">
                <a:latin typeface="Times New Roman" pitchFamily="18" charset="0"/>
                <a:cs typeface="Times New Roman" pitchFamily="18" charset="0"/>
              </a:rPr>
              <a:t>Compila nel Componente;</a:t>
            </a:r>
          </a:p>
          <a:p>
            <a:r>
              <a:rPr lang="it-IT" sz="2200" dirty="0" smtClean="0">
                <a:latin typeface="Times New Roman" pitchFamily="18" charset="0"/>
                <a:cs typeface="Times New Roman" pitchFamily="18" charset="0"/>
              </a:rPr>
              <a:t>Si aprirà una finestra, e quando compare un messaggio, connettere il robot con il cavo USB al PC, accenderlo e premere il pulsante di reset;</a:t>
            </a:r>
          </a:p>
          <a:p>
            <a:r>
              <a:rPr lang="it-IT" sz="2200" dirty="0" smtClean="0">
                <a:latin typeface="Times New Roman" pitchFamily="18" charset="0"/>
                <a:cs typeface="Times New Roman" pitchFamily="18" charset="0"/>
              </a:rPr>
              <a:t>Una volta finito di inviare il programma, spegnere il robot e scollegarlo;</a:t>
            </a:r>
          </a:p>
          <a:p>
            <a:r>
              <a:rPr lang="it-IT" sz="2200" dirty="0" smtClean="0">
                <a:latin typeface="Times New Roman" pitchFamily="18" charset="0"/>
                <a:cs typeface="Times New Roman" pitchFamily="18" charset="0"/>
              </a:rPr>
              <a:t>Per eseguire il programma inviato premere il pulsante per l’esecuzione dei programmi dopo aver acceso il robot.</a:t>
            </a:r>
          </a:p>
        </p:txBody>
      </p:sp>
      <p:sp>
        <p:nvSpPr>
          <p:cNvPr id="5" name="Ritorno 4">
            <a:hlinkClick r:id="rId3" action="ppaction://hlinksldjump" highlightClick="1"/>
          </p:cNvPr>
          <p:cNvSpPr/>
          <p:nvPr/>
        </p:nvSpPr>
        <p:spPr>
          <a:xfrm>
            <a:off x="6143636" y="6286520"/>
            <a:ext cx="857256" cy="428628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it-IT">
                <a:solidFill>
                  <a:srgbClr val="C00000"/>
                </a:solidFill>
              </a:rPr>
              <a:t>Menù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6072198" y="2285992"/>
            <a:ext cx="2857520" cy="200906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400" dirty="0" smtClean="0">
                <a:latin typeface="Times New Roman" pitchFamily="18" charset="0"/>
                <a:cs typeface="Times New Roman" pitchFamily="18" charset="0"/>
              </a:rPr>
              <a:t>Questo video mostra come passare il programma creato con Flowcode V3 sul robot. Per semplificare le cose ho deciso di utilizzare un programma già realizzato.</a:t>
            </a:r>
          </a:p>
          <a:p>
            <a:r>
              <a:rPr lang="it-IT" sz="1400" dirty="0" smtClean="0">
                <a:latin typeface="Times New Roman" pitchFamily="18" charset="0"/>
                <a:cs typeface="Times New Roman" pitchFamily="18" charset="0"/>
              </a:rPr>
              <a:t>Per vedere il video cliccare il pulsante sotto.</a:t>
            </a:r>
            <a:endParaRPr lang="it-IT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Filmato 8">
            <a:hlinkClick r:id="rId4" action="ppaction://hlinksldjump" highlightClick="1"/>
          </p:cNvPr>
          <p:cNvSpPr/>
          <p:nvPr/>
        </p:nvSpPr>
        <p:spPr>
          <a:xfrm>
            <a:off x="7072330" y="4429132"/>
            <a:ext cx="1143008" cy="785818"/>
          </a:xfrm>
          <a:prstGeom prst="actionButtonMovi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rsonalizzato 5">
            <a:hlinkClick r:id="rId4" action="ppaction://hlinksldjump" highlightClick="1"/>
          </p:cNvPr>
          <p:cNvSpPr/>
          <p:nvPr/>
        </p:nvSpPr>
        <p:spPr>
          <a:xfrm>
            <a:off x="4000496" y="6429372"/>
            <a:ext cx="1000132" cy="428628"/>
          </a:xfrm>
          <a:prstGeom prst="actionButtonBlank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28575">
            <a:solidFill>
              <a:srgbClr val="FFFF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/>
              <a:t>CLOSE</a:t>
            </a:r>
          </a:p>
        </p:txBody>
      </p:sp>
      <p:pic>
        <p:nvPicPr>
          <p:cNvPr id="5" name="video 1.avi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42939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2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ersonalizzato 8">
            <a:hlinkClick r:id="rId2" action="ppaction://hlinksldjump" highlightClick="1"/>
          </p:cNvPr>
          <p:cNvSpPr/>
          <p:nvPr/>
        </p:nvSpPr>
        <p:spPr>
          <a:xfrm>
            <a:off x="3571875" y="6072188"/>
            <a:ext cx="1285875" cy="571500"/>
          </a:xfrm>
          <a:prstGeom prst="actionButtonBlank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SPIEGAZIONE PROGRAMMA</a:t>
            </a:r>
          </a:p>
        </p:txBody>
      </p:sp>
      <p:sp>
        <p:nvSpPr>
          <p:cNvPr id="10" name="Ritorno 9">
            <a:hlinkClick r:id="rId3" action="ppaction://hlinksldjump" highlightClick="1"/>
          </p:cNvPr>
          <p:cNvSpPr/>
          <p:nvPr/>
        </p:nvSpPr>
        <p:spPr>
          <a:xfrm>
            <a:off x="5000628" y="6215082"/>
            <a:ext cx="857256" cy="428628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it-IT">
                <a:solidFill>
                  <a:srgbClr val="C00000"/>
                </a:solidFill>
              </a:rPr>
              <a:t>Menù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4714876" y="1428736"/>
            <a:ext cx="4000500" cy="132802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it-IT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Questo video mostra il comportamento del robot quando “sente” la </a:t>
            </a:r>
            <a:r>
              <a:rPr lang="it-IT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musica</a:t>
            </a:r>
            <a:r>
              <a:rPr lang="it-IT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it-IT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it-IT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 vedere il video cliccare sull’icona sotto l’immagine</a:t>
            </a:r>
            <a:endParaRPr lang="it-IT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4" name="Gruppo 133"/>
          <p:cNvGrpSpPr/>
          <p:nvPr/>
        </p:nvGrpSpPr>
        <p:grpSpPr>
          <a:xfrm>
            <a:off x="142844" y="142852"/>
            <a:ext cx="3857652" cy="6654417"/>
            <a:chOff x="142844" y="142852"/>
            <a:chExt cx="3857652" cy="6654417"/>
          </a:xfrm>
        </p:grpSpPr>
        <p:sp>
          <p:nvSpPr>
            <p:cNvPr id="12" name="CasellaDiTesto 11"/>
            <p:cNvSpPr txBox="1"/>
            <p:nvPr/>
          </p:nvSpPr>
          <p:spPr>
            <a:xfrm>
              <a:off x="571472" y="142852"/>
              <a:ext cx="1000132" cy="367873"/>
            </a:xfrm>
            <a:prstGeom prst="flowChartTerminator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INIZIO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CasellaDiTesto 12"/>
            <p:cNvSpPr txBox="1"/>
            <p:nvPr/>
          </p:nvSpPr>
          <p:spPr>
            <a:xfrm>
              <a:off x="428596" y="785794"/>
              <a:ext cx="1285884" cy="322332"/>
            </a:xfrm>
            <a:prstGeom prst="snip2SameRect">
              <a:avLst>
                <a:gd name="adj1" fmla="val 38792"/>
                <a:gd name="adj2" fmla="val 0"/>
              </a:avLst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Finchè</a:t>
              </a:r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1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CasellaDiTesto 13"/>
            <p:cNvSpPr txBox="1"/>
            <p:nvPr/>
          </p:nvSpPr>
          <p:spPr>
            <a:xfrm>
              <a:off x="142844" y="1571612"/>
              <a:ext cx="1857388" cy="430887"/>
            </a:xfrm>
            <a:prstGeom prst="flowChartPredefinedProcess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Formula Flowcode</a:t>
              </a:r>
            </a:p>
            <a:p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Sound=</a:t>
              </a:r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ReadMic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CasellaDiTesto 14"/>
            <p:cNvSpPr txBox="1"/>
            <p:nvPr/>
          </p:nvSpPr>
          <p:spPr>
            <a:xfrm>
              <a:off x="214282" y="2285992"/>
              <a:ext cx="1714512" cy="855940"/>
            </a:xfrm>
            <a:prstGeom prst="diamond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Se </a:t>
              </a:r>
            </a:p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Sound&gt;50?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CasellaDiTesto 15"/>
            <p:cNvSpPr txBox="1"/>
            <p:nvPr/>
          </p:nvSpPr>
          <p:spPr>
            <a:xfrm>
              <a:off x="214282" y="4000504"/>
              <a:ext cx="1785950" cy="428627"/>
            </a:xfrm>
            <a:prstGeom prst="flowChartPredefinedProcess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Formula Flowcode</a:t>
              </a:r>
            </a:p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Stop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CasellaDiTesto 16"/>
            <p:cNvSpPr txBox="1"/>
            <p:nvPr/>
          </p:nvSpPr>
          <p:spPr>
            <a:xfrm>
              <a:off x="571472" y="6429396"/>
              <a:ext cx="1000132" cy="367873"/>
            </a:xfrm>
            <a:prstGeom prst="flowChartTerminator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FINE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CasellaDiTesto 18"/>
            <p:cNvSpPr txBox="1"/>
            <p:nvPr/>
          </p:nvSpPr>
          <p:spPr>
            <a:xfrm>
              <a:off x="2143108" y="2928934"/>
              <a:ext cx="1857388" cy="430887"/>
            </a:xfrm>
            <a:prstGeom prst="flowChartPredefinedProcess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Chiamata Macro</a:t>
              </a:r>
            </a:p>
            <a:p>
              <a:pPr algn="ctr"/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Wiggle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CasellaDiTesto 19"/>
            <p:cNvSpPr txBox="1"/>
            <p:nvPr/>
          </p:nvSpPr>
          <p:spPr>
            <a:xfrm>
              <a:off x="2143108" y="3571876"/>
              <a:ext cx="1857388" cy="430887"/>
            </a:xfrm>
            <a:prstGeom prst="flowChartPredefinedProcess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Chiamata Macro</a:t>
              </a:r>
            </a:p>
            <a:p>
              <a:pPr algn="ctr"/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Sweep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CasellaDiTesto 20"/>
            <p:cNvSpPr txBox="1"/>
            <p:nvPr/>
          </p:nvSpPr>
          <p:spPr>
            <a:xfrm>
              <a:off x="2143108" y="5000636"/>
              <a:ext cx="1857388" cy="430887"/>
            </a:xfrm>
            <a:prstGeom prst="flowChartPredefinedProcess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Chiamata Macro</a:t>
              </a:r>
            </a:p>
            <a:p>
              <a:pPr algn="ctr"/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Spin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CasellaDiTesto 21"/>
            <p:cNvSpPr txBox="1"/>
            <p:nvPr/>
          </p:nvSpPr>
          <p:spPr>
            <a:xfrm>
              <a:off x="2143108" y="4286256"/>
              <a:ext cx="1857388" cy="430887"/>
            </a:xfrm>
            <a:prstGeom prst="flowChartPredefinedProcess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Chiamata Macro</a:t>
              </a:r>
            </a:p>
            <a:p>
              <a:pPr algn="ctr"/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For_Back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CasellaDiTesto 24"/>
            <p:cNvSpPr txBox="1"/>
            <p:nvPr/>
          </p:nvSpPr>
          <p:spPr>
            <a:xfrm rot="10800000">
              <a:off x="500034" y="5929330"/>
              <a:ext cx="1155030" cy="322332"/>
            </a:xfrm>
            <a:prstGeom prst="snip2SameRect">
              <a:avLst>
                <a:gd name="adj1" fmla="val 38792"/>
                <a:gd name="adj2" fmla="val 0"/>
              </a:avLst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7" name="Connettore 2 26"/>
            <p:cNvCxnSpPr>
              <a:endCxn id="13" idx="3"/>
            </p:cNvCxnSpPr>
            <p:nvPr/>
          </p:nvCxnSpPr>
          <p:spPr>
            <a:xfrm rot="5400000">
              <a:off x="929457" y="642918"/>
              <a:ext cx="284957" cy="794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ttore 2 28"/>
            <p:cNvCxnSpPr>
              <a:stCxn id="13" idx="1"/>
              <a:endCxn id="14" idx="0"/>
            </p:cNvCxnSpPr>
            <p:nvPr/>
          </p:nvCxnSpPr>
          <p:spPr>
            <a:xfrm rot="5400000">
              <a:off x="839795" y="1339869"/>
              <a:ext cx="463486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ttore 2 30"/>
            <p:cNvCxnSpPr>
              <a:stCxn id="14" idx="2"/>
              <a:endCxn id="15" idx="0"/>
            </p:cNvCxnSpPr>
            <p:nvPr/>
          </p:nvCxnSpPr>
          <p:spPr>
            <a:xfrm rot="5400000">
              <a:off x="929792" y="2144245"/>
              <a:ext cx="283493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ttore 2 32"/>
            <p:cNvCxnSpPr>
              <a:stCxn id="15" idx="2"/>
            </p:cNvCxnSpPr>
            <p:nvPr/>
          </p:nvCxnSpPr>
          <p:spPr>
            <a:xfrm rot="5400000">
              <a:off x="642252" y="3571218"/>
              <a:ext cx="858572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ttore 2 39"/>
            <p:cNvCxnSpPr>
              <a:stCxn id="16" idx="2"/>
            </p:cNvCxnSpPr>
            <p:nvPr/>
          </p:nvCxnSpPr>
          <p:spPr>
            <a:xfrm rot="5400000">
              <a:off x="357158" y="5179230"/>
              <a:ext cx="1500199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ttore 2 42"/>
            <p:cNvCxnSpPr>
              <a:stCxn id="25" idx="3"/>
              <a:endCxn id="17" idx="0"/>
            </p:cNvCxnSpPr>
            <p:nvPr/>
          </p:nvCxnSpPr>
          <p:spPr>
            <a:xfrm rot="5400000">
              <a:off x="985677" y="6337524"/>
              <a:ext cx="177734" cy="601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ttore 2 64"/>
            <p:cNvCxnSpPr/>
            <p:nvPr/>
          </p:nvCxnSpPr>
          <p:spPr>
            <a:xfrm rot="5400000">
              <a:off x="3036480" y="2821380"/>
              <a:ext cx="21352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ttore 2 65"/>
            <p:cNvCxnSpPr>
              <a:stCxn id="15" idx="3"/>
            </p:cNvCxnSpPr>
            <p:nvPr/>
          </p:nvCxnSpPr>
          <p:spPr>
            <a:xfrm>
              <a:off x="1928794" y="2713962"/>
              <a:ext cx="1214446" cy="658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ttore 2 76"/>
            <p:cNvCxnSpPr/>
            <p:nvPr/>
          </p:nvCxnSpPr>
          <p:spPr>
            <a:xfrm>
              <a:off x="1071538" y="5643578"/>
              <a:ext cx="2071702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nettore 2 94"/>
            <p:cNvCxnSpPr/>
            <p:nvPr/>
          </p:nvCxnSpPr>
          <p:spPr>
            <a:xfrm rot="16200000" flipH="1">
              <a:off x="3037213" y="5535292"/>
              <a:ext cx="212057" cy="2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CasellaDiTesto 97"/>
            <p:cNvSpPr txBox="1"/>
            <p:nvPr/>
          </p:nvSpPr>
          <p:spPr>
            <a:xfrm>
              <a:off x="1071538" y="571480"/>
              <a:ext cx="121444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Loop</a:t>
              </a:r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Forever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0" name="CasellaDiTesto 109"/>
            <p:cNvSpPr txBox="1"/>
            <p:nvPr/>
          </p:nvSpPr>
          <p:spPr>
            <a:xfrm>
              <a:off x="1357290" y="5643578"/>
              <a:ext cx="121444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Loop</a:t>
              </a:r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Forever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1" name="CasellaDiTesto 110"/>
            <p:cNvSpPr txBox="1"/>
            <p:nvPr/>
          </p:nvSpPr>
          <p:spPr>
            <a:xfrm>
              <a:off x="1214414" y="1285860"/>
              <a:ext cx="17145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Get</a:t>
              </a:r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microphone</a:t>
              </a:r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value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2" name="CasellaDiTesto 111"/>
            <p:cNvSpPr txBox="1"/>
            <p:nvPr/>
          </p:nvSpPr>
          <p:spPr>
            <a:xfrm>
              <a:off x="1928794" y="2500306"/>
              <a:ext cx="35719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3" name="CasellaDiTesto 112"/>
            <p:cNvSpPr txBox="1"/>
            <p:nvPr/>
          </p:nvSpPr>
          <p:spPr>
            <a:xfrm>
              <a:off x="571472" y="3143248"/>
              <a:ext cx="50006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NO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4" name="CasellaDiTesto 113"/>
            <p:cNvSpPr txBox="1"/>
            <p:nvPr/>
          </p:nvSpPr>
          <p:spPr>
            <a:xfrm>
              <a:off x="1071538" y="2071678"/>
              <a:ext cx="121444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Is</a:t>
              </a:r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music</a:t>
              </a:r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playing</a:t>
              </a:r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5" name="Connettore 2 124"/>
            <p:cNvCxnSpPr/>
            <p:nvPr/>
          </p:nvCxnSpPr>
          <p:spPr>
            <a:xfrm rot="5400000">
              <a:off x="3036480" y="3464322"/>
              <a:ext cx="21352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Connettore 2 125"/>
            <p:cNvCxnSpPr>
              <a:endCxn id="22" idx="0"/>
            </p:cNvCxnSpPr>
            <p:nvPr/>
          </p:nvCxnSpPr>
          <p:spPr>
            <a:xfrm rot="5400000">
              <a:off x="3000364" y="4143380"/>
              <a:ext cx="285752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Connettore 2 128"/>
            <p:cNvCxnSpPr/>
            <p:nvPr/>
          </p:nvCxnSpPr>
          <p:spPr>
            <a:xfrm rot="16200000" flipH="1">
              <a:off x="3001891" y="4856234"/>
              <a:ext cx="282699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CasellaDiTesto 132"/>
            <p:cNvSpPr txBox="1"/>
            <p:nvPr/>
          </p:nvSpPr>
          <p:spPr>
            <a:xfrm>
              <a:off x="1071538" y="3714752"/>
              <a:ext cx="100013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Stop dancing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5" name="Titolo 1"/>
          <p:cNvSpPr>
            <a:spLocks noGrp="1"/>
          </p:cNvSpPr>
          <p:nvPr>
            <p:ph type="title"/>
          </p:nvPr>
        </p:nvSpPr>
        <p:spPr>
          <a:xfrm>
            <a:off x="2428828" y="142852"/>
            <a:ext cx="6715172" cy="1204867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Programma: Balla con la musica</a:t>
            </a:r>
            <a:endParaRPr lang="it-IT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" name="Segnaposto contenuto 38" descr="100_0174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572000" y="2786058"/>
            <a:ext cx="4324350" cy="324326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1" name="Filmato 40">
            <a:hlinkClick r:id="rId5" action="ppaction://hlinksldjump" highlightClick="1"/>
          </p:cNvPr>
          <p:cNvSpPr/>
          <p:nvPr/>
        </p:nvSpPr>
        <p:spPr>
          <a:xfrm>
            <a:off x="6643702" y="5929330"/>
            <a:ext cx="928694" cy="571504"/>
          </a:xfrm>
          <a:prstGeom prst="actionButtonMovi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4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rsonalizzato 4">
            <a:hlinkClick r:id="rId5" action="ppaction://hlinksldjump" highlightClick="1"/>
          </p:cNvPr>
          <p:cNvSpPr/>
          <p:nvPr/>
        </p:nvSpPr>
        <p:spPr>
          <a:xfrm>
            <a:off x="4000496" y="6286520"/>
            <a:ext cx="1143008" cy="357190"/>
          </a:xfrm>
          <a:prstGeom prst="actionButtonBlank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28575">
            <a:solidFill>
              <a:srgbClr val="FFFF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/>
              <a:t>CLOSE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2786050" y="5429264"/>
            <a:ext cx="3714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Cliccare 2 volte per riprodurre il video</a:t>
            </a:r>
            <a:endParaRPr lang="it-IT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balla con la musica.MOV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2143108" y="1571612"/>
            <a:ext cx="4762533" cy="35719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1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229600" cy="77628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Spiegazione programma 1</a:t>
            </a:r>
            <a:endParaRPr lang="it-IT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714500"/>
            <a:ext cx="8043863" cy="49291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it-IT" smtClean="0">
                <a:latin typeface="Times New Roman" pitchFamily="18" charset="0"/>
                <a:cs typeface="Times New Roman" pitchFamily="18" charset="0"/>
              </a:rPr>
              <a:t>Attraverso questo programma il formula flowcode si muove solamente se sente la musica, e se essa si stoppa mentre sta “ballando”, il robot completa le sue azioni e poi si stoppa.</a:t>
            </a:r>
          </a:p>
          <a:p>
            <a:pPr>
              <a:buFont typeface="Wingdings 2" pitchFamily="18" charset="2"/>
              <a:buNone/>
            </a:pPr>
            <a:endParaRPr lang="it-IT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it-IT" smtClean="0">
                <a:latin typeface="Times New Roman" pitchFamily="18" charset="0"/>
                <a:cs typeface="Times New Roman" pitchFamily="18" charset="0"/>
              </a:rPr>
              <a:t>Questo avviene attraverso queste fasi:</a:t>
            </a:r>
          </a:p>
          <a:p>
            <a:pPr>
              <a:buFontTx/>
              <a:buChar char="-"/>
            </a:pPr>
            <a:r>
              <a:rPr lang="it-IT" smtClean="0">
                <a:latin typeface="Times New Roman" pitchFamily="18" charset="0"/>
                <a:cs typeface="Times New Roman" pitchFamily="18" charset="0"/>
              </a:rPr>
              <a:t>Viene letto  il valore del suono in ingresso al microfono;</a:t>
            </a:r>
          </a:p>
          <a:p>
            <a:pPr>
              <a:buFontTx/>
              <a:buChar char="-"/>
            </a:pPr>
            <a:r>
              <a:rPr lang="it-IT" smtClean="0">
                <a:latin typeface="Times New Roman" pitchFamily="18" charset="0"/>
                <a:cs typeface="Times New Roman" pitchFamily="18" charset="0"/>
              </a:rPr>
              <a:t>Se tale valore è maggiore di 50, il programma esegue delle chiamate alle macro dei componenti(rotea su se stesso, va avanti ecc…), altrimenti il robot non si muove.</a:t>
            </a:r>
          </a:p>
        </p:txBody>
      </p:sp>
      <p:sp>
        <p:nvSpPr>
          <p:cNvPr id="5" name="Personalizzato 4">
            <a:hlinkClick r:id="rId2" action="ppaction://hlinksldjump" highlightClick="1"/>
          </p:cNvPr>
          <p:cNvSpPr/>
          <p:nvPr/>
        </p:nvSpPr>
        <p:spPr>
          <a:xfrm>
            <a:off x="3714744" y="6286520"/>
            <a:ext cx="1143008" cy="357190"/>
          </a:xfrm>
          <a:prstGeom prst="actionButtonBlank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28575">
            <a:solidFill>
              <a:srgbClr val="FFFF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/>
              <a:t>CLOSE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Segnaposto contenuto 39" descr="100_0137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143504" y="2857496"/>
            <a:ext cx="3619525" cy="2714644"/>
          </a:xfrm>
          <a:effectLst>
            <a:softEdge rad="317500"/>
          </a:effectLst>
        </p:spPr>
      </p:pic>
      <p:sp>
        <p:nvSpPr>
          <p:cNvPr id="5" name="Ritorno 4">
            <a:hlinkClick r:id="rId3" action="ppaction://hlinksldjump" highlightClick="1"/>
          </p:cNvPr>
          <p:cNvSpPr/>
          <p:nvPr/>
        </p:nvSpPr>
        <p:spPr>
          <a:xfrm>
            <a:off x="4000496" y="6215082"/>
            <a:ext cx="857256" cy="428628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it-IT">
                <a:solidFill>
                  <a:srgbClr val="C00000"/>
                </a:solidFill>
              </a:rPr>
              <a:t>Menù</a:t>
            </a:r>
          </a:p>
        </p:txBody>
      </p:sp>
      <p:sp>
        <p:nvSpPr>
          <p:cNvPr id="6" name="Personalizzato 5">
            <a:hlinkClick r:id="rId4" action="ppaction://hlinksldjump" highlightClick="1"/>
          </p:cNvPr>
          <p:cNvSpPr/>
          <p:nvPr/>
        </p:nvSpPr>
        <p:spPr>
          <a:xfrm>
            <a:off x="2428860" y="6072206"/>
            <a:ext cx="1285875" cy="571500"/>
          </a:xfrm>
          <a:prstGeom prst="actionButtonBlank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SPIEGAZIONE PROGRAMMA</a:t>
            </a:r>
          </a:p>
        </p:txBody>
      </p:sp>
      <p:grpSp>
        <p:nvGrpSpPr>
          <p:cNvPr id="46" name="Gruppo 45"/>
          <p:cNvGrpSpPr/>
          <p:nvPr/>
        </p:nvGrpSpPr>
        <p:grpSpPr>
          <a:xfrm>
            <a:off x="142844" y="142852"/>
            <a:ext cx="4572032" cy="6654417"/>
            <a:chOff x="142844" y="142852"/>
            <a:chExt cx="4572032" cy="6654417"/>
          </a:xfrm>
        </p:grpSpPr>
        <p:sp>
          <p:nvSpPr>
            <p:cNvPr id="8" name="CasellaDiTesto 7"/>
            <p:cNvSpPr txBox="1"/>
            <p:nvPr/>
          </p:nvSpPr>
          <p:spPr>
            <a:xfrm>
              <a:off x="571472" y="142852"/>
              <a:ext cx="1000132" cy="367873"/>
            </a:xfrm>
            <a:prstGeom prst="flowChartTerminator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INIZIO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CasellaDiTesto 8"/>
            <p:cNvSpPr txBox="1"/>
            <p:nvPr/>
          </p:nvSpPr>
          <p:spPr>
            <a:xfrm>
              <a:off x="428596" y="785794"/>
              <a:ext cx="1285884" cy="322332"/>
            </a:xfrm>
            <a:prstGeom prst="snip2SameRect">
              <a:avLst>
                <a:gd name="adj1" fmla="val 38792"/>
                <a:gd name="adj2" fmla="val 0"/>
              </a:avLst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Finchè</a:t>
              </a:r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1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CasellaDiTesto 9"/>
            <p:cNvSpPr txBox="1"/>
            <p:nvPr/>
          </p:nvSpPr>
          <p:spPr>
            <a:xfrm>
              <a:off x="142844" y="1428736"/>
              <a:ext cx="2143108" cy="430887"/>
            </a:xfrm>
            <a:prstGeom prst="flowChartPredefinedProcess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Formula Flowcode</a:t>
              </a:r>
            </a:p>
            <a:p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L_Line=ReadLineSensor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CasellaDiTesto 10"/>
            <p:cNvSpPr txBox="1"/>
            <p:nvPr/>
          </p:nvSpPr>
          <p:spPr>
            <a:xfrm>
              <a:off x="357158" y="2786058"/>
              <a:ext cx="1428760" cy="855940"/>
            </a:xfrm>
            <a:prstGeom prst="diamond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Se </a:t>
              </a:r>
            </a:p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L_Line?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CasellaDiTesto 11"/>
            <p:cNvSpPr txBox="1"/>
            <p:nvPr/>
          </p:nvSpPr>
          <p:spPr>
            <a:xfrm>
              <a:off x="142844" y="2143116"/>
              <a:ext cx="2143140" cy="428627"/>
            </a:xfrm>
            <a:prstGeom prst="flowChartPredefinedProcess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Formula Flowcode</a:t>
              </a:r>
            </a:p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R_Line=ReadLineSensor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CasellaDiTesto 12"/>
            <p:cNvSpPr txBox="1"/>
            <p:nvPr/>
          </p:nvSpPr>
          <p:spPr>
            <a:xfrm>
              <a:off x="571472" y="6429396"/>
              <a:ext cx="1000132" cy="367873"/>
            </a:xfrm>
            <a:prstGeom prst="flowChartTerminator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FINE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CasellaDiTesto 13"/>
            <p:cNvSpPr txBox="1"/>
            <p:nvPr/>
          </p:nvSpPr>
          <p:spPr>
            <a:xfrm>
              <a:off x="3071802" y="3429000"/>
              <a:ext cx="1643074" cy="600164"/>
            </a:xfrm>
            <a:prstGeom prst="flowChartPredefinedProcess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Formula Flowcode</a:t>
              </a:r>
            </a:p>
            <a:p>
              <a:pPr algn="ctr"/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SpinLeft</a:t>
              </a:r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(200)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CasellaDiTesto 14"/>
            <p:cNvSpPr txBox="1"/>
            <p:nvPr/>
          </p:nvSpPr>
          <p:spPr>
            <a:xfrm>
              <a:off x="1928794" y="4643446"/>
              <a:ext cx="1857388" cy="430887"/>
            </a:xfrm>
            <a:prstGeom prst="flowChartPredefinedProcess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Formula Flowcode</a:t>
              </a:r>
            </a:p>
            <a:p>
              <a:pPr algn="ctr"/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Forward</a:t>
              </a:r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(200)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CasellaDiTesto 16"/>
            <p:cNvSpPr txBox="1"/>
            <p:nvPr/>
          </p:nvSpPr>
          <p:spPr>
            <a:xfrm>
              <a:off x="142844" y="5143512"/>
              <a:ext cx="1857388" cy="430887"/>
            </a:xfrm>
            <a:prstGeom prst="flowChartPredefinedProcess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Formula Flowcode</a:t>
              </a:r>
            </a:p>
            <a:p>
              <a:pPr algn="ctr"/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SpinRight</a:t>
              </a:r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(200)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CasellaDiTesto 17"/>
            <p:cNvSpPr txBox="1"/>
            <p:nvPr/>
          </p:nvSpPr>
          <p:spPr>
            <a:xfrm rot="10800000">
              <a:off x="500034" y="5929330"/>
              <a:ext cx="1155030" cy="322332"/>
            </a:xfrm>
            <a:prstGeom prst="snip2SameRect">
              <a:avLst>
                <a:gd name="adj1" fmla="val 38792"/>
                <a:gd name="adj2" fmla="val 0"/>
              </a:avLst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9" name="Connettore 2 18"/>
            <p:cNvCxnSpPr>
              <a:endCxn id="9" idx="3"/>
            </p:cNvCxnSpPr>
            <p:nvPr/>
          </p:nvCxnSpPr>
          <p:spPr>
            <a:xfrm rot="5400000">
              <a:off x="929457" y="642918"/>
              <a:ext cx="284957" cy="794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ttore 2 19"/>
            <p:cNvCxnSpPr>
              <a:stCxn id="9" idx="1"/>
            </p:cNvCxnSpPr>
            <p:nvPr/>
          </p:nvCxnSpPr>
          <p:spPr>
            <a:xfrm rot="5400000">
              <a:off x="911233" y="1268431"/>
              <a:ext cx="320610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ttore 2 20"/>
            <p:cNvCxnSpPr/>
            <p:nvPr/>
          </p:nvCxnSpPr>
          <p:spPr>
            <a:xfrm rot="5400000">
              <a:off x="929457" y="1999445"/>
              <a:ext cx="285750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ttore 2 21"/>
            <p:cNvCxnSpPr>
              <a:stCxn id="11" idx="2"/>
            </p:cNvCxnSpPr>
            <p:nvPr/>
          </p:nvCxnSpPr>
          <p:spPr>
            <a:xfrm rot="5400000">
              <a:off x="892285" y="3821251"/>
              <a:ext cx="358506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ttore 2 22"/>
            <p:cNvCxnSpPr/>
            <p:nvPr/>
          </p:nvCxnSpPr>
          <p:spPr>
            <a:xfrm rot="5400000">
              <a:off x="964382" y="2678900"/>
              <a:ext cx="214314" cy="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ttore 2 23"/>
            <p:cNvCxnSpPr>
              <a:stCxn id="18" idx="3"/>
              <a:endCxn id="13" idx="0"/>
            </p:cNvCxnSpPr>
            <p:nvPr/>
          </p:nvCxnSpPr>
          <p:spPr>
            <a:xfrm rot="5400000">
              <a:off x="985677" y="6337524"/>
              <a:ext cx="177734" cy="601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2 24"/>
            <p:cNvCxnSpPr/>
            <p:nvPr/>
          </p:nvCxnSpPr>
          <p:spPr>
            <a:xfrm rot="5400000">
              <a:off x="3893736" y="3321446"/>
              <a:ext cx="21352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ttore 2 25"/>
            <p:cNvCxnSpPr>
              <a:stCxn id="11" idx="3"/>
            </p:cNvCxnSpPr>
            <p:nvPr/>
          </p:nvCxnSpPr>
          <p:spPr>
            <a:xfrm>
              <a:off x="1785918" y="3214028"/>
              <a:ext cx="2214578" cy="658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2 26"/>
            <p:cNvCxnSpPr/>
            <p:nvPr/>
          </p:nvCxnSpPr>
          <p:spPr>
            <a:xfrm>
              <a:off x="1071538" y="5643578"/>
              <a:ext cx="1857388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ttore 2 27"/>
            <p:cNvCxnSpPr/>
            <p:nvPr/>
          </p:nvCxnSpPr>
          <p:spPr>
            <a:xfrm rot="16200000" flipH="1">
              <a:off x="2643174" y="5357826"/>
              <a:ext cx="571506" cy="2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CasellaDiTesto 28"/>
            <p:cNvSpPr txBox="1"/>
            <p:nvPr/>
          </p:nvSpPr>
          <p:spPr>
            <a:xfrm>
              <a:off x="1071538" y="571480"/>
              <a:ext cx="121444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Loop</a:t>
              </a:r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Forever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CasellaDiTesto 31"/>
            <p:cNvSpPr txBox="1"/>
            <p:nvPr/>
          </p:nvSpPr>
          <p:spPr>
            <a:xfrm>
              <a:off x="1785918" y="3000372"/>
              <a:ext cx="35719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CasellaDiTesto 32"/>
            <p:cNvSpPr txBox="1"/>
            <p:nvPr/>
          </p:nvSpPr>
          <p:spPr>
            <a:xfrm>
              <a:off x="1000100" y="3571876"/>
              <a:ext cx="50006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NO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5" name="Connettore 2 34"/>
            <p:cNvCxnSpPr/>
            <p:nvPr/>
          </p:nvCxnSpPr>
          <p:spPr>
            <a:xfrm rot="5400000">
              <a:off x="2822166" y="4535892"/>
              <a:ext cx="21352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ttore 2 35"/>
            <p:cNvCxnSpPr>
              <a:stCxn id="63" idx="2"/>
              <a:endCxn id="17" idx="0"/>
            </p:cNvCxnSpPr>
            <p:nvPr/>
          </p:nvCxnSpPr>
          <p:spPr>
            <a:xfrm rot="5400000">
              <a:off x="928004" y="4999978"/>
              <a:ext cx="287068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CasellaDiTesto 62"/>
            <p:cNvSpPr txBox="1"/>
            <p:nvPr/>
          </p:nvSpPr>
          <p:spPr>
            <a:xfrm>
              <a:off x="357158" y="4000504"/>
              <a:ext cx="1428760" cy="855940"/>
            </a:xfrm>
            <a:prstGeom prst="diamond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Se </a:t>
              </a:r>
            </a:p>
            <a:p>
              <a:pPr algn="ctr"/>
              <a:r>
                <a:rPr lang="it-IT" sz="1100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R_Line</a:t>
              </a:r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6" name="Connettore 2 65"/>
            <p:cNvCxnSpPr/>
            <p:nvPr/>
          </p:nvCxnSpPr>
          <p:spPr>
            <a:xfrm>
              <a:off x="1785918" y="4429132"/>
              <a:ext cx="1143008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ttore 2 72"/>
            <p:cNvCxnSpPr/>
            <p:nvPr/>
          </p:nvCxnSpPr>
          <p:spPr>
            <a:xfrm>
              <a:off x="1071538" y="5786454"/>
              <a:ext cx="2928958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ttore 2 75"/>
            <p:cNvCxnSpPr/>
            <p:nvPr/>
          </p:nvCxnSpPr>
          <p:spPr>
            <a:xfrm rot="5400000">
              <a:off x="3142446" y="4929198"/>
              <a:ext cx="1715306" cy="794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ttore 2 78"/>
            <p:cNvCxnSpPr>
              <a:endCxn id="18" idx="1"/>
            </p:cNvCxnSpPr>
            <p:nvPr/>
          </p:nvCxnSpPr>
          <p:spPr>
            <a:xfrm rot="16200000" flipH="1">
              <a:off x="896742" y="5748523"/>
              <a:ext cx="357190" cy="4423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CasellaDiTesto 80"/>
            <p:cNvSpPr txBox="1"/>
            <p:nvPr/>
          </p:nvSpPr>
          <p:spPr>
            <a:xfrm>
              <a:off x="1785918" y="4214818"/>
              <a:ext cx="35719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" name="CasellaDiTesto 81"/>
            <p:cNvSpPr txBox="1"/>
            <p:nvPr/>
          </p:nvSpPr>
          <p:spPr>
            <a:xfrm>
              <a:off x="1000100" y="4786322"/>
              <a:ext cx="50006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1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NO</a:t>
              </a:r>
              <a:endParaRPr lang="it-IT" sz="1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3" name="Titolo 1"/>
          <p:cNvSpPr>
            <a:spLocks noGrp="1"/>
          </p:cNvSpPr>
          <p:nvPr>
            <p:ph type="title"/>
          </p:nvPr>
        </p:nvSpPr>
        <p:spPr>
          <a:xfrm>
            <a:off x="2214546" y="214290"/>
            <a:ext cx="6786610" cy="776287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Programma: Segui la linea</a:t>
            </a:r>
            <a:endParaRPr lang="it-IT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CasellaDiTesto 44"/>
          <p:cNvSpPr txBox="1"/>
          <p:nvPr/>
        </p:nvSpPr>
        <p:spPr>
          <a:xfrm>
            <a:off x="4857752" y="1428736"/>
            <a:ext cx="4000500" cy="102155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Questo video </a:t>
            </a:r>
            <a:r>
              <a:rPr lang="it-IT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mostra il formula </a:t>
            </a:r>
            <a:r>
              <a:rPr lang="it-IT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flowcode</a:t>
            </a:r>
            <a:r>
              <a:rPr lang="it-IT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che riesce a seguire un percorso composto da una linea nera</a:t>
            </a:r>
            <a:endParaRPr lang="it-IT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Filmato 40">
            <a:hlinkClick r:id="rId5" action="ppaction://hlinksldjump" highlightClick="1"/>
          </p:cNvPr>
          <p:cNvSpPr/>
          <p:nvPr/>
        </p:nvSpPr>
        <p:spPr>
          <a:xfrm>
            <a:off x="6715140" y="5572140"/>
            <a:ext cx="928694" cy="571504"/>
          </a:xfrm>
          <a:prstGeom prst="actionButtonMovi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uilinea.MO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</p:nvPr>
        </p:nvPicPr>
        <p:blipFill>
          <a:blip r:embed="rId4" cstate="print"/>
          <a:stretch>
            <a:fillRect/>
          </a:stretch>
        </p:blipFill>
        <p:spPr>
          <a:xfrm>
            <a:off x="1571604" y="1285860"/>
            <a:ext cx="5453090" cy="4089818"/>
          </a:xfrm>
        </p:spPr>
      </p:pic>
      <p:sp>
        <p:nvSpPr>
          <p:cNvPr id="5" name="Personalizzato 4">
            <a:hlinkClick r:id="rId5" action="ppaction://hlinksldjump" highlightClick="1"/>
          </p:cNvPr>
          <p:cNvSpPr/>
          <p:nvPr/>
        </p:nvSpPr>
        <p:spPr>
          <a:xfrm>
            <a:off x="4000496" y="6500810"/>
            <a:ext cx="1143008" cy="357190"/>
          </a:xfrm>
          <a:prstGeom prst="actionButtonBlank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28575">
            <a:solidFill>
              <a:srgbClr val="FFFF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/>
              <a:t>CLOSE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2571736" y="5429264"/>
            <a:ext cx="3714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Cliccare 2 volte per riprodurre il video</a:t>
            </a:r>
            <a:endParaRPr lang="it-IT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Segnaposto contenuto 2"/>
          <p:cNvSpPr>
            <a:spLocks noGrp="1"/>
          </p:cNvSpPr>
          <p:nvPr>
            <p:ph sz="half" idx="1"/>
          </p:nvPr>
        </p:nvSpPr>
        <p:spPr>
          <a:xfrm>
            <a:off x="142844" y="1071546"/>
            <a:ext cx="8715436" cy="5211779"/>
          </a:xfrm>
        </p:spPr>
        <p:txBody>
          <a:bodyPr/>
          <a:lstStyle/>
          <a:p>
            <a:pPr>
              <a:buNone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Questo programma permette al nostro Formula Flowcode di poter seguire un percorso composto da una linea nera.</a:t>
            </a:r>
          </a:p>
          <a:p>
            <a:pPr>
              <a:buNone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Il programma leggendo i sensori di linea del robot, si muove di conseguenza, facendo in modo che il sensore destro sia sempre sulla linea.</a:t>
            </a:r>
          </a:p>
          <a:p>
            <a:pPr>
              <a:buNone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Ciò avviene attraverso queste fasi:</a:t>
            </a:r>
          </a:p>
          <a:p>
            <a:pPr>
              <a:buFontTx/>
              <a:buChar char="-"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Si leggono i due sensori;</a:t>
            </a:r>
          </a:p>
          <a:p>
            <a:pPr>
              <a:buFontTx/>
              <a:buChar char="-"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Si testa il sensore di sinistra: se attivo, il robot si muove verso sinistra per far si che il sensore di destra sia sulla linea, altrimenti si testa l’altro sensore;</a:t>
            </a:r>
          </a:p>
          <a:p>
            <a:pPr>
              <a:buFontTx/>
              <a:buChar char="-"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Dal test del sensore destro, se attivo, il robot si muove verso avanti, altrimenti si muove verso destra.</a:t>
            </a:r>
          </a:p>
          <a:p>
            <a:pPr>
              <a:buFontTx/>
              <a:buChar char="-"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Queste istruzioni si ripetono ciclicamente per sempre.</a:t>
            </a:r>
          </a:p>
          <a:p>
            <a:pPr>
              <a:buFontTx/>
              <a:buChar char="-"/>
            </a:pPr>
            <a:endParaRPr lang="it-IT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it-IT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Personalizzato 4">
            <a:hlinkClick r:id="rId2" action="ppaction://hlinksldjump" highlightClick="1"/>
          </p:cNvPr>
          <p:cNvSpPr/>
          <p:nvPr/>
        </p:nvSpPr>
        <p:spPr>
          <a:xfrm>
            <a:off x="3857620" y="6357958"/>
            <a:ext cx="1143008" cy="357190"/>
          </a:xfrm>
          <a:prstGeom prst="actionButtonBlank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28575">
            <a:solidFill>
              <a:srgbClr val="FFFF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/>
              <a:t>CLOSE</a:t>
            </a:r>
          </a:p>
        </p:txBody>
      </p:sp>
      <p:sp>
        <p:nvSpPr>
          <p:cNvPr id="6" name="Titolo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704866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Spiegazione programma 2</a:t>
            </a:r>
            <a:endParaRPr lang="it-IT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43108" y="2500306"/>
            <a:ext cx="4786346" cy="1857388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 w="38100"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 MICROCONTROLLORI: </a:t>
            </a:r>
            <a:br>
              <a:rPr lang="it-IT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it-IT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Cosa sono e come funzionano</a:t>
            </a:r>
            <a:endParaRPr lang="it-IT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asellaDiTesto 4">
            <a:hlinkClick r:id="rId3" action="ppaction://hlinksldjump"/>
          </p:cNvPr>
          <p:cNvSpPr txBox="1"/>
          <p:nvPr/>
        </p:nvSpPr>
        <p:spPr>
          <a:xfrm>
            <a:off x="142844" y="1357298"/>
            <a:ext cx="2000264" cy="91940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75000"/>
                  <a:tint val="66000"/>
                  <a:satMod val="16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8100"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PIC micro </a:t>
            </a:r>
            <a:r>
              <a:rPr lang="it-IT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chips</a:t>
            </a:r>
            <a:endParaRPr lang="it-IT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asellaDiTesto 5">
            <a:hlinkClick r:id="rId4" action="ppaction://hlinksldjump"/>
          </p:cNvPr>
          <p:cNvSpPr txBox="1"/>
          <p:nvPr/>
        </p:nvSpPr>
        <p:spPr>
          <a:xfrm>
            <a:off x="357158" y="5346404"/>
            <a:ext cx="2714644" cy="1225868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75000"/>
                  <a:tint val="66000"/>
                  <a:satMod val="16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8100"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Come è organizzata la memoria in un microcontrollore </a:t>
            </a:r>
          </a:p>
        </p:txBody>
      </p:sp>
      <p:sp>
        <p:nvSpPr>
          <p:cNvPr id="7" name="CasellaDiTesto 6">
            <a:hlinkClick r:id="rId5" action="ppaction://hlinksldjump"/>
          </p:cNvPr>
          <p:cNvSpPr txBox="1"/>
          <p:nvPr/>
        </p:nvSpPr>
        <p:spPr>
          <a:xfrm>
            <a:off x="6286512" y="5000636"/>
            <a:ext cx="2571768" cy="132802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75000"/>
                  <a:tint val="66000"/>
                  <a:satMod val="16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8100"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La memoria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di un microcontrollore</a:t>
            </a:r>
          </a:p>
        </p:txBody>
      </p:sp>
      <p:sp>
        <p:nvSpPr>
          <p:cNvPr id="9" name="Freccia in su 8"/>
          <p:cNvSpPr/>
          <p:nvPr/>
        </p:nvSpPr>
        <p:spPr>
          <a:xfrm rot="2580855">
            <a:off x="6634434" y="2378631"/>
            <a:ext cx="1000132" cy="785818"/>
          </a:xfrm>
          <a:prstGeom prst="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10" name="Freccia in su 9"/>
          <p:cNvSpPr/>
          <p:nvPr/>
        </p:nvSpPr>
        <p:spPr>
          <a:xfrm rot="18965628">
            <a:off x="1421709" y="2298233"/>
            <a:ext cx="1000132" cy="785818"/>
          </a:xfrm>
          <a:prstGeom prst="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11" name="Freccia in su 10"/>
          <p:cNvSpPr/>
          <p:nvPr/>
        </p:nvSpPr>
        <p:spPr>
          <a:xfrm rot="12495723">
            <a:off x="1928691" y="4105139"/>
            <a:ext cx="1000132" cy="1018537"/>
          </a:xfrm>
          <a:prstGeom prst="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13" name="CasellaDiTesto 12">
            <a:hlinkClick r:id="rId6" action="ppaction://hlinksldjump"/>
          </p:cNvPr>
          <p:cNvSpPr txBox="1"/>
          <p:nvPr/>
        </p:nvSpPr>
        <p:spPr>
          <a:xfrm>
            <a:off x="6929454" y="1000108"/>
            <a:ext cx="2000264" cy="132802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75000"/>
                  <a:tint val="66000"/>
                  <a:satMod val="16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8100"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Ingressi e uscite del PIC micro</a:t>
            </a:r>
          </a:p>
        </p:txBody>
      </p:sp>
      <p:sp>
        <p:nvSpPr>
          <p:cNvPr id="14" name="Freccia in su 13"/>
          <p:cNvSpPr/>
          <p:nvPr/>
        </p:nvSpPr>
        <p:spPr>
          <a:xfrm rot="9012822">
            <a:off x="6316054" y="4042617"/>
            <a:ext cx="1000132" cy="960151"/>
          </a:xfrm>
          <a:prstGeom prst="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15" name="Pagina iniziale 14">
            <a:hlinkClick r:id="rId7" action="ppaction://hlinksldjump" highlightClick="1"/>
          </p:cNvPr>
          <p:cNvSpPr/>
          <p:nvPr/>
        </p:nvSpPr>
        <p:spPr>
          <a:xfrm>
            <a:off x="4357686" y="6215082"/>
            <a:ext cx="642942" cy="500066"/>
          </a:xfrm>
          <a:prstGeom prst="actionButtonHom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16" name="CasellaDiTesto 15">
            <a:hlinkClick r:id="rId8" action="ppaction://hlinksldjump"/>
          </p:cNvPr>
          <p:cNvSpPr txBox="1"/>
          <p:nvPr/>
        </p:nvSpPr>
        <p:spPr>
          <a:xfrm>
            <a:off x="3214678" y="571480"/>
            <a:ext cx="2357454" cy="91940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75000"/>
                  <a:tint val="66000"/>
                  <a:satMod val="16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8100"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Segnali digitali e segnali analogici</a:t>
            </a:r>
          </a:p>
        </p:txBody>
      </p:sp>
      <p:sp>
        <p:nvSpPr>
          <p:cNvPr id="17" name="Freccia in su 16"/>
          <p:cNvSpPr/>
          <p:nvPr/>
        </p:nvSpPr>
        <p:spPr>
          <a:xfrm>
            <a:off x="3929058" y="1571612"/>
            <a:ext cx="1000132" cy="785818"/>
          </a:xfrm>
          <a:prstGeom prst="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18" name="Personalizzato 17">
            <a:hlinkClick r:id="" action="ppaction://hlinkshowjump?jump=lastslide" highlightClick="1"/>
          </p:cNvPr>
          <p:cNvSpPr/>
          <p:nvPr/>
        </p:nvSpPr>
        <p:spPr>
          <a:xfrm>
            <a:off x="5214942" y="6215082"/>
            <a:ext cx="785818" cy="500066"/>
          </a:xfrm>
          <a:prstGeom prst="actionButtonBlank">
            <a:avLst/>
          </a:prstGeom>
          <a:solidFill>
            <a:schemeClr val="tx1">
              <a:lumMod val="75000"/>
              <a:lumOff val="25000"/>
            </a:schemeClr>
          </a:solidFill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/>
              <a:t>EXIT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6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7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CasellaDiTesto 4"/>
          <p:cNvSpPr txBox="1">
            <a:spLocks noChangeArrowheads="1"/>
          </p:cNvSpPr>
          <p:nvPr/>
        </p:nvSpPr>
        <p:spPr bwMode="auto">
          <a:xfrm>
            <a:off x="1500188" y="571500"/>
            <a:ext cx="5857875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2400" dirty="0">
                <a:solidFill>
                  <a:srgbClr val="FFC000"/>
                </a:solidFill>
                <a:latin typeface="Algerian" pitchFamily="82" charset="0"/>
              </a:rPr>
              <a:t>QUESTA PRESENTAZIONE E’ STATA REALIZZATA </a:t>
            </a:r>
          </a:p>
          <a:p>
            <a:pPr algn="ctr"/>
            <a:r>
              <a:rPr lang="it-IT" sz="2400" dirty="0">
                <a:solidFill>
                  <a:srgbClr val="FFC000"/>
                </a:solidFill>
                <a:latin typeface="Algerian" pitchFamily="82" charset="0"/>
              </a:rPr>
              <a:t>DALL’ALUNNO </a:t>
            </a:r>
            <a:r>
              <a:rPr lang="it-IT" sz="2400" dirty="0">
                <a:solidFill>
                  <a:srgbClr val="00B0F0"/>
                </a:solidFill>
                <a:latin typeface="Algerian" pitchFamily="82" charset="0"/>
              </a:rPr>
              <a:t>CELIBERTI LUCA</a:t>
            </a:r>
          </a:p>
          <a:p>
            <a:pPr algn="ctr"/>
            <a:r>
              <a:rPr lang="it-IT" sz="2400" dirty="0">
                <a:solidFill>
                  <a:srgbClr val="FFC000"/>
                </a:solidFill>
                <a:latin typeface="Algerian" pitchFamily="82" charset="0"/>
              </a:rPr>
              <a:t>CLASSE 5^B ELETTRONICA E TELECOMUNICAZIONI.</a:t>
            </a:r>
          </a:p>
          <a:p>
            <a:pPr algn="ctr"/>
            <a:endParaRPr lang="it-IT" sz="2400" dirty="0">
              <a:latin typeface="Algerian" pitchFamily="82" charset="0"/>
            </a:endParaRPr>
          </a:p>
          <a:p>
            <a:pPr algn="ctr"/>
            <a:endParaRPr lang="it-IT" sz="2400" dirty="0">
              <a:latin typeface="Algerian" pitchFamily="82" charset="0"/>
            </a:endParaRPr>
          </a:p>
          <a:p>
            <a:pPr algn="ctr"/>
            <a:r>
              <a:rPr lang="it-IT" sz="2400" dirty="0">
                <a:solidFill>
                  <a:srgbClr val="C00000"/>
                </a:solidFill>
                <a:latin typeface="Algerian" pitchFamily="82" charset="0"/>
              </a:rPr>
              <a:t>Un ringraziamento lo devo al mio professore di sistemi che mi ha offerto la possibilità di approfondire tale progetto …..</a:t>
            </a:r>
          </a:p>
          <a:p>
            <a:pPr algn="ctr"/>
            <a:endParaRPr lang="it-IT" sz="2400" dirty="0">
              <a:latin typeface="Algerian" pitchFamily="82" charset="0"/>
            </a:endParaRPr>
          </a:p>
          <a:p>
            <a:pPr algn="ctr"/>
            <a:endParaRPr lang="it-IT" sz="2400" dirty="0">
              <a:latin typeface="Algerian" pitchFamily="82" charset="0"/>
            </a:endParaRPr>
          </a:p>
          <a:p>
            <a:pPr algn="ctr"/>
            <a:endParaRPr lang="it-IT" sz="2400" dirty="0">
              <a:latin typeface="Algerian" pitchFamily="82" charset="0"/>
            </a:endParaRPr>
          </a:p>
          <a:p>
            <a:pPr algn="ctr"/>
            <a:r>
              <a:rPr lang="it-IT" sz="2400" dirty="0">
                <a:solidFill>
                  <a:schemeClr val="accent1"/>
                </a:solidFill>
                <a:latin typeface="Algerian" pitchFamily="82" charset="0"/>
              </a:rPr>
              <a:t>GRAZIE PER L’ATTENZIONE!</a:t>
            </a:r>
          </a:p>
        </p:txBody>
      </p:sp>
      <p:pic>
        <p:nvPicPr>
          <p:cNvPr id="3" name="Immagine 2" descr="IOO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4214818"/>
            <a:ext cx="1319512" cy="248662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43108" y="2714620"/>
            <a:ext cx="4500594" cy="1714512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 w="38100"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FORMULA FLOWCODE: </a:t>
            </a:r>
            <a:br>
              <a:rPr lang="it-IT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it-IT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Progetto scolastico</a:t>
            </a:r>
            <a:endParaRPr lang="it-IT" sz="2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asellaDiTesto 4">
            <a:hlinkClick r:id="rId3" action="ppaction://hlinksldjump"/>
          </p:cNvPr>
          <p:cNvSpPr txBox="1"/>
          <p:nvPr/>
        </p:nvSpPr>
        <p:spPr>
          <a:xfrm>
            <a:off x="142844" y="928670"/>
            <a:ext cx="2000264" cy="132802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75000"/>
                  <a:tint val="66000"/>
                  <a:satMod val="16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8100"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Cos’è il Formula Flowcode?</a:t>
            </a:r>
          </a:p>
        </p:txBody>
      </p:sp>
      <p:sp>
        <p:nvSpPr>
          <p:cNvPr id="6" name="CasellaDiTesto 5">
            <a:hlinkClick r:id="rId4" action="ppaction://hlinksldjump"/>
          </p:cNvPr>
          <p:cNvSpPr txBox="1"/>
          <p:nvPr/>
        </p:nvSpPr>
        <p:spPr>
          <a:xfrm>
            <a:off x="2786050" y="500042"/>
            <a:ext cx="2357454" cy="91940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75000"/>
                  <a:tint val="66000"/>
                  <a:satMod val="16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8100"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Il linguaggio dei </a:t>
            </a:r>
            <a:r>
              <a:rPr lang="it-IT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Flowcode…</a:t>
            </a:r>
            <a:r>
              <a:rPr lang="it-IT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..</a:t>
            </a:r>
          </a:p>
        </p:txBody>
      </p:sp>
      <p:sp>
        <p:nvSpPr>
          <p:cNvPr id="7" name="CasellaDiTesto 6">
            <a:hlinkClick r:id="rId5" action="ppaction://hlinksldjump"/>
          </p:cNvPr>
          <p:cNvSpPr txBox="1"/>
          <p:nvPr/>
        </p:nvSpPr>
        <p:spPr>
          <a:xfrm>
            <a:off x="6929454" y="4500570"/>
            <a:ext cx="2071702" cy="132802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75000"/>
                  <a:tint val="66000"/>
                  <a:satMod val="16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8100"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Programmare il Formula </a:t>
            </a:r>
            <a:r>
              <a:rPr lang="it-IT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Flowcode</a:t>
            </a:r>
            <a:endParaRPr lang="it-IT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Freccia in su 8"/>
          <p:cNvSpPr/>
          <p:nvPr/>
        </p:nvSpPr>
        <p:spPr>
          <a:xfrm>
            <a:off x="3643306" y="1571612"/>
            <a:ext cx="1000132" cy="1000132"/>
          </a:xfrm>
          <a:prstGeom prst="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10" name="Freccia in su 9"/>
          <p:cNvSpPr/>
          <p:nvPr/>
        </p:nvSpPr>
        <p:spPr>
          <a:xfrm rot="19001492">
            <a:off x="1393470" y="2351054"/>
            <a:ext cx="1000132" cy="928736"/>
          </a:xfrm>
          <a:prstGeom prst="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12" name="Freccia in su 11"/>
          <p:cNvSpPr/>
          <p:nvPr/>
        </p:nvSpPr>
        <p:spPr>
          <a:xfrm rot="1574169">
            <a:off x="5834753" y="1835200"/>
            <a:ext cx="1000132" cy="1038763"/>
          </a:xfrm>
          <a:prstGeom prst="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14" name="Freccia in su 13"/>
          <p:cNvSpPr/>
          <p:nvPr/>
        </p:nvSpPr>
        <p:spPr>
          <a:xfrm rot="7479624">
            <a:off x="6394021" y="3742303"/>
            <a:ext cx="1000132" cy="785818"/>
          </a:xfrm>
          <a:prstGeom prst="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15" name="Pagina iniziale 14">
            <a:hlinkClick r:id="rId6" action="ppaction://hlinksldjump" highlightClick="1"/>
          </p:cNvPr>
          <p:cNvSpPr/>
          <p:nvPr/>
        </p:nvSpPr>
        <p:spPr>
          <a:xfrm>
            <a:off x="4929190" y="6215082"/>
            <a:ext cx="642942" cy="500066"/>
          </a:xfrm>
          <a:prstGeom prst="actionButtonHom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16" name="CasellaDiTesto 15">
            <a:hlinkClick r:id="rId7" action="ppaction://hlinksldjump"/>
          </p:cNvPr>
          <p:cNvSpPr txBox="1"/>
          <p:nvPr/>
        </p:nvSpPr>
        <p:spPr>
          <a:xfrm>
            <a:off x="142844" y="5000636"/>
            <a:ext cx="1857388" cy="132802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75000"/>
                  <a:tint val="66000"/>
                  <a:satMod val="16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8100"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Programma: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Segui la linea</a:t>
            </a:r>
            <a:endParaRPr lang="it-IT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Freccia in su 17"/>
          <p:cNvSpPr/>
          <p:nvPr/>
        </p:nvSpPr>
        <p:spPr>
          <a:xfrm rot="12876612">
            <a:off x="1685656" y="4153298"/>
            <a:ext cx="1000132" cy="860680"/>
          </a:xfrm>
          <a:prstGeom prst="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19" name="CasellaDiTesto 18">
            <a:hlinkClick r:id="rId8" action="ppaction://hlinksldjump"/>
          </p:cNvPr>
          <p:cNvSpPr txBox="1"/>
          <p:nvPr/>
        </p:nvSpPr>
        <p:spPr>
          <a:xfrm>
            <a:off x="6215074" y="714356"/>
            <a:ext cx="2214578" cy="91940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75000"/>
                  <a:tint val="66000"/>
                  <a:satMod val="16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8100"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Il programma: Flowcode V3</a:t>
            </a:r>
          </a:p>
        </p:txBody>
      </p:sp>
      <p:sp>
        <p:nvSpPr>
          <p:cNvPr id="20" name="Personalizzato 19">
            <a:hlinkClick r:id="" action="ppaction://hlinkshowjump?jump=lastslide" highlightClick="1"/>
          </p:cNvPr>
          <p:cNvSpPr/>
          <p:nvPr/>
        </p:nvSpPr>
        <p:spPr>
          <a:xfrm>
            <a:off x="5786446" y="6215082"/>
            <a:ext cx="785818" cy="500066"/>
          </a:xfrm>
          <a:prstGeom prst="actionButtonBlank">
            <a:avLst/>
          </a:prstGeom>
          <a:solidFill>
            <a:schemeClr val="tx1">
              <a:lumMod val="75000"/>
              <a:lumOff val="25000"/>
            </a:schemeClr>
          </a:solidFill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/>
              <a:t>EXIT</a:t>
            </a:r>
          </a:p>
        </p:txBody>
      </p:sp>
      <p:sp>
        <p:nvSpPr>
          <p:cNvPr id="17" name="CasellaDiTesto 16">
            <a:hlinkClick r:id="rId9" action="ppaction://hlinksldjump"/>
          </p:cNvPr>
          <p:cNvSpPr txBox="1"/>
          <p:nvPr/>
        </p:nvSpPr>
        <p:spPr>
          <a:xfrm>
            <a:off x="2786050" y="5429264"/>
            <a:ext cx="2000264" cy="132802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75000"/>
                  <a:tint val="66000"/>
                  <a:satMod val="16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8100"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Programma: Balla con la musica</a:t>
            </a:r>
            <a:endParaRPr lang="it-IT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Freccia in su 20"/>
          <p:cNvSpPr/>
          <p:nvPr/>
        </p:nvSpPr>
        <p:spPr>
          <a:xfrm rot="10800000">
            <a:off x="3643306" y="4572008"/>
            <a:ext cx="1000132" cy="785818"/>
          </a:xfrm>
          <a:prstGeom prst="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6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3000"/>
                            </p:stCondLst>
                            <p:childTnLst>
                              <p:par>
                                <p:cTn id="7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4000"/>
                            </p:stCondLst>
                            <p:childTnLst>
                              <p:par>
                                <p:cTn id="81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0"/>
                            </p:stCondLst>
                            <p:childTnLst>
                              <p:par>
                                <p:cTn id="8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17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olo 1"/>
          <p:cNvSpPr>
            <a:spLocks noGrp="1"/>
          </p:cNvSpPr>
          <p:nvPr>
            <p:ph type="title"/>
          </p:nvPr>
        </p:nvSpPr>
        <p:spPr>
          <a:xfrm>
            <a:off x="285750" y="285750"/>
            <a:ext cx="8229600" cy="1000125"/>
          </a:xfrm>
        </p:spPr>
        <p:txBody>
          <a:bodyPr/>
          <a:lstStyle/>
          <a:p>
            <a:pPr algn="ctr"/>
            <a:r>
              <a:rPr lang="it-IT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PICmicro chips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28625" y="1428750"/>
            <a:ext cx="8229600" cy="5143500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Il nome </a:t>
            </a:r>
            <a:r>
              <a:rPr lang="it-IT" sz="2400" b="1" smtClean="0">
                <a:latin typeface="Times New Roman" pitchFamily="18" charset="0"/>
                <a:cs typeface="Times New Roman" pitchFamily="18" charset="0"/>
              </a:rPr>
              <a:t>PIC</a:t>
            </a: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it-IT" sz="2400" i="1" smtClean="0">
                <a:latin typeface="Times New Roman" pitchFamily="18" charset="0"/>
                <a:cs typeface="Times New Roman" pitchFamily="18" charset="0"/>
              </a:rPr>
              <a:t>Peripheral Interface Controller</a:t>
            </a: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= Controllore della Interfaccia  della periferica) si riferisce ad una piccola branca del gruppo dei Microcontrollori.</a:t>
            </a:r>
          </a:p>
          <a:p>
            <a:pPr>
              <a:buFont typeface="Wingdings 2" pitchFamily="18" charset="2"/>
              <a:buNone/>
            </a:pPr>
            <a:endParaRPr lang="it-IT" sz="24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Un Microcontrollore è un piccolo dispositivo che controlla altri dispositivi elettronici.</a:t>
            </a:r>
          </a:p>
          <a:p>
            <a:pPr>
              <a:buFont typeface="Wingdings 2" pitchFamily="18" charset="2"/>
              <a:buNone/>
            </a:pPr>
            <a:endParaRPr lang="it-IT" sz="24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Questo dispositivo è composto da 4 fondamentali parti:</a:t>
            </a:r>
          </a:p>
          <a:p>
            <a:pPr>
              <a:buFontTx/>
              <a:buChar char="-"/>
            </a:pPr>
            <a:r>
              <a:rPr lang="it-IT" sz="24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CPU</a:t>
            </a:r>
            <a:r>
              <a:rPr lang="it-IT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it-IT" sz="2400" i="1" smtClean="0">
                <a:latin typeface="Times New Roman" pitchFamily="18" charset="0"/>
                <a:cs typeface="Times New Roman" pitchFamily="18" charset="0"/>
              </a:rPr>
              <a:t>Central Processing unit </a:t>
            </a:r>
            <a:r>
              <a:rPr lang="it-IT" sz="2400" smtClean="0">
                <a:latin typeface="Times New Roman" pitchFamily="18" charset="0"/>
                <a:cs typeface="Times New Roman" pitchFamily="18" charset="0"/>
              </a:rPr>
              <a:t>= unità centrale di processo)</a:t>
            </a:r>
          </a:p>
          <a:p>
            <a:pPr>
              <a:buFontTx/>
              <a:buChar char="-"/>
            </a:pPr>
            <a:r>
              <a:rPr lang="it-IT" sz="24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Memoria</a:t>
            </a:r>
          </a:p>
          <a:p>
            <a:pPr>
              <a:buFontTx/>
              <a:buChar char="-"/>
            </a:pPr>
            <a:r>
              <a:rPr lang="it-IT" sz="24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Porte di ingresso</a:t>
            </a:r>
          </a:p>
          <a:p>
            <a:pPr>
              <a:buFontTx/>
              <a:buChar char="-"/>
            </a:pPr>
            <a:r>
              <a:rPr lang="it-IT" sz="24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Porte di uscita </a:t>
            </a:r>
          </a:p>
        </p:txBody>
      </p:sp>
      <p:sp>
        <p:nvSpPr>
          <p:cNvPr id="4" name="Avanti o successivo 3">
            <a:hlinkClick r:id="rId2" action="ppaction://hlinksldjump" highlightClick="1"/>
          </p:cNvPr>
          <p:cNvSpPr/>
          <p:nvPr/>
        </p:nvSpPr>
        <p:spPr>
          <a:xfrm>
            <a:off x="7929586" y="6215082"/>
            <a:ext cx="714380" cy="42862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dirty="0">
                <a:solidFill>
                  <a:srgbClr val="FFFF00"/>
                </a:solidFill>
              </a:rPr>
              <a:t>Avanti</a:t>
            </a:r>
          </a:p>
        </p:txBody>
      </p:sp>
      <p:sp>
        <p:nvSpPr>
          <p:cNvPr id="5" name="Ritorno 4">
            <a:hlinkClick r:id="rId3" action="ppaction://hlinksldjump" highlightClick="1"/>
          </p:cNvPr>
          <p:cNvSpPr/>
          <p:nvPr/>
        </p:nvSpPr>
        <p:spPr>
          <a:xfrm>
            <a:off x="5857884" y="6215082"/>
            <a:ext cx="857256" cy="428628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it-IT">
                <a:solidFill>
                  <a:srgbClr val="C00000"/>
                </a:solidFill>
              </a:rPr>
              <a:t>Menù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olo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57250"/>
          </a:xfrm>
        </p:spPr>
        <p:txBody>
          <a:bodyPr/>
          <a:lstStyle/>
          <a:p>
            <a:pPr algn="ctr"/>
            <a:r>
              <a:rPr lang="it-IT" sz="45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Il Microcontrollore</a:t>
            </a:r>
          </a:p>
        </p:txBody>
      </p:sp>
      <p:sp>
        <p:nvSpPr>
          <p:cNvPr id="18435" name="Segnaposto contenuto 2"/>
          <p:cNvSpPr>
            <a:spLocks noGrp="1"/>
          </p:cNvSpPr>
          <p:nvPr>
            <p:ph idx="1"/>
          </p:nvPr>
        </p:nvSpPr>
        <p:spPr>
          <a:xfrm>
            <a:off x="428625" y="1357313"/>
            <a:ext cx="8229600" cy="489585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it-IT" smtClean="0"/>
              <a:t>Questo è lo schema a blocchi di un generico Microcontrollore:</a:t>
            </a:r>
          </a:p>
        </p:txBody>
      </p:sp>
      <p:grpSp>
        <p:nvGrpSpPr>
          <p:cNvPr id="18436" name="Gruppo 21"/>
          <p:cNvGrpSpPr>
            <a:grpSpLocks/>
          </p:cNvGrpSpPr>
          <p:nvPr/>
        </p:nvGrpSpPr>
        <p:grpSpPr bwMode="auto">
          <a:xfrm>
            <a:off x="1000125" y="2571750"/>
            <a:ext cx="6929438" cy="3860800"/>
            <a:chOff x="1000100" y="2571744"/>
            <a:chExt cx="6929454" cy="3861041"/>
          </a:xfrm>
        </p:grpSpPr>
        <p:grpSp>
          <p:nvGrpSpPr>
            <p:cNvPr id="18443" name="Gruppo 18"/>
            <p:cNvGrpSpPr>
              <a:grpSpLocks/>
            </p:cNvGrpSpPr>
            <p:nvPr/>
          </p:nvGrpSpPr>
          <p:grpSpPr bwMode="auto">
            <a:xfrm>
              <a:off x="1214414" y="2571744"/>
              <a:ext cx="6500858" cy="3452178"/>
              <a:chOff x="857224" y="2714620"/>
              <a:chExt cx="6500858" cy="3452178"/>
            </a:xfrm>
          </p:grpSpPr>
          <p:sp>
            <p:nvSpPr>
              <p:cNvPr id="4" name="CasellaDiTesto 3"/>
              <p:cNvSpPr txBox="1"/>
              <p:nvPr/>
            </p:nvSpPr>
            <p:spPr>
              <a:xfrm>
                <a:off x="3428992" y="4429132"/>
                <a:ext cx="1571636" cy="523220"/>
              </a:xfrm>
              <a:prstGeom prst="rect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t-IT" sz="2800" dirty="0">
                    <a:latin typeface="Times New Roman" pitchFamily="18" charset="0"/>
                    <a:cs typeface="Times New Roman" pitchFamily="18" charset="0"/>
                  </a:rPr>
                  <a:t>CPU</a:t>
                </a:r>
              </a:p>
            </p:txBody>
          </p:sp>
          <p:sp>
            <p:nvSpPr>
              <p:cNvPr id="5" name="CasellaDiTesto 4"/>
              <p:cNvSpPr txBox="1"/>
              <p:nvPr/>
            </p:nvSpPr>
            <p:spPr>
              <a:xfrm>
                <a:off x="5715008" y="4214818"/>
                <a:ext cx="1643074" cy="954107"/>
              </a:xfrm>
              <a:prstGeom prst="rect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t-IT" sz="2800" dirty="0">
                    <a:latin typeface="Times New Roman" pitchFamily="18" charset="0"/>
                    <a:cs typeface="Times New Roman" pitchFamily="18" charset="0"/>
                  </a:rPr>
                  <a:t>Porte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t-IT" sz="2800" dirty="0">
                    <a:latin typeface="Times New Roman" pitchFamily="18" charset="0"/>
                    <a:cs typeface="Times New Roman" pitchFamily="18" charset="0"/>
                  </a:rPr>
                  <a:t>di uscita</a:t>
                </a:r>
              </a:p>
            </p:txBody>
          </p:sp>
          <p:sp>
            <p:nvSpPr>
              <p:cNvPr id="6" name="CasellaDiTesto 5"/>
              <p:cNvSpPr txBox="1"/>
              <p:nvPr/>
            </p:nvSpPr>
            <p:spPr>
              <a:xfrm>
                <a:off x="857224" y="4214818"/>
                <a:ext cx="1785950" cy="954107"/>
              </a:xfrm>
              <a:prstGeom prst="rect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t-IT" sz="2800" dirty="0">
                    <a:latin typeface="Times New Roman" pitchFamily="18" charset="0"/>
                    <a:cs typeface="Times New Roman" pitchFamily="18" charset="0"/>
                  </a:rPr>
                  <a:t>Porte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t-IT" sz="2800" dirty="0">
                    <a:latin typeface="Times New Roman" pitchFamily="18" charset="0"/>
                    <a:cs typeface="Times New Roman" pitchFamily="18" charset="0"/>
                  </a:rPr>
                  <a:t>di ingresso</a:t>
                </a:r>
              </a:p>
            </p:txBody>
          </p:sp>
          <p:sp>
            <p:nvSpPr>
              <p:cNvPr id="7" name="CasellaDiTesto 6"/>
              <p:cNvSpPr txBox="1"/>
              <p:nvPr/>
            </p:nvSpPr>
            <p:spPr>
              <a:xfrm>
                <a:off x="3357554" y="5643578"/>
                <a:ext cx="1643074" cy="523220"/>
              </a:xfrm>
              <a:prstGeom prst="rect">
                <a:avLst/>
              </a:prstGeom>
              <a:ln w="381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t-IT" sz="2800" dirty="0">
                    <a:latin typeface="Times New Roman" pitchFamily="18" charset="0"/>
                    <a:cs typeface="Times New Roman" pitchFamily="18" charset="0"/>
                  </a:rPr>
                  <a:t>Clock</a:t>
                </a:r>
              </a:p>
            </p:txBody>
          </p:sp>
          <p:sp>
            <p:nvSpPr>
              <p:cNvPr id="8" name="CasellaDiTesto 7"/>
              <p:cNvSpPr txBox="1"/>
              <p:nvPr/>
            </p:nvSpPr>
            <p:spPr>
              <a:xfrm>
                <a:off x="2571736" y="2714620"/>
                <a:ext cx="1571636" cy="954107"/>
              </a:xfrm>
              <a:prstGeom prst="rect">
                <a:avLst/>
              </a:prstGeom>
              <a:ln w="38100">
                <a:solidFill>
                  <a:srgbClr val="00B0F0"/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t-IT" sz="2800" dirty="0">
                    <a:latin typeface="Times New Roman" pitchFamily="18" charset="0"/>
                    <a:cs typeface="Times New Roman" pitchFamily="18" charset="0"/>
                  </a:rPr>
                  <a:t>Memoria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t-IT" sz="2800" dirty="0">
                    <a:latin typeface="Times New Roman" pitchFamily="18" charset="0"/>
                    <a:cs typeface="Times New Roman" pitchFamily="18" charset="0"/>
                  </a:rPr>
                  <a:t>Dati</a:t>
                </a:r>
              </a:p>
            </p:txBody>
          </p:sp>
          <p:sp>
            <p:nvSpPr>
              <p:cNvPr id="12" name="CasellaDiTesto 11"/>
              <p:cNvSpPr txBox="1"/>
              <p:nvPr/>
            </p:nvSpPr>
            <p:spPr>
              <a:xfrm>
                <a:off x="4143372" y="2714620"/>
                <a:ext cx="1785950" cy="954107"/>
              </a:xfrm>
              <a:prstGeom prst="rect">
                <a:avLst/>
              </a:prstGeom>
              <a:ln w="38100">
                <a:solidFill>
                  <a:srgbClr val="00B0F0"/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t-IT" sz="2800" dirty="0">
                    <a:latin typeface="Times New Roman" pitchFamily="18" charset="0"/>
                    <a:cs typeface="Times New Roman" pitchFamily="18" charset="0"/>
                  </a:rPr>
                  <a:t>Memoria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t-IT" sz="2800" dirty="0">
                    <a:latin typeface="Times New Roman" pitchFamily="18" charset="0"/>
                    <a:cs typeface="Times New Roman" pitchFamily="18" charset="0"/>
                  </a:rPr>
                  <a:t>programmi</a:t>
                </a:r>
              </a:p>
            </p:txBody>
          </p:sp>
          <p:sp>
            <p:nvSpPr>
              <p:cNvPr id="13" name="Freccia in su 12"/>
              <p:cNvSpPr/>
              <p:nvPr/>
            </p:nvSpPr>
            <p:spPr>
              <a:xfrm>
                <a:off x="3786182" y="3786190"/>
                <a:ext cx="714380" cy="571504"/>
              </a:xfrm>
              <a:prstGeom prst="upArrow">
                <a:avLst/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bevelT w="29210" h="16510"/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 b="1">
                  <a:ln>
                    <a:prstDash val="solid"/>
                  </a:ln>
                  <a:gradFill rotWithShape="1">
                    <a:gsLst>
                      <a:gs pos="0">
                        <a:schemeClr val="accent4">
                          <a:tint val="70000"/>
                          <a:satMod val="200000"/>
                        </a:schemeClr>
                      </a:gs>
                      <a:gs pos="40000">
                        <a:schemeClr val="accent4">
                          <a:tint val="90000"/>
                          <a:satMod val="130000"/>
                        </a:schemeClr>
                      </a:gs>
                      <a:gs pos="50000">
                        <a:schemeClr val="accent4">
                          <a:tint val="90000"/>
                          <a:satMod val="130000"/>
                        </a:schemeClr>
                      </a:gs>
                      <a:gs pos="68000">
                        <a:schemeClr val="accent4">
                          <a:tint val="90000"/>
                          <a:satMod val="130000"/>
                        </a:schemeClr>
                      </a:gs>
                      <a:gs pos="100000">
                        <a:schemeClr val="accent4">
                          <a:tint val="70000"/>
                          <a:satMod val="200000"/>
                        </a:schemeClr>
                      </a:gs>
                    </a:gsLst>
                    <a:lin ang="5400000"/>
                  </a:gradFill>
                  <a:effectLst>
                    <a:outerShdw blurRad="88000" dist="50800" dir="5040000" algn="tl">
                      <a:schemeClr val="accent4">
                        <a:tint val="80000"/>
                        <a:satMod val="250000"/>
                        <a:alpha val="45000"/>
                      </a:schemeClr>
                    </a:outerShdw>
                  </a:effectLst>
                </a:endParaRPr>
              </a:p>
            </p:txBody>
          </p:sp>
          <p:sp>
            <p:nvSpPr>
              <p:cNvPr id="14" name="Freccia in su 13"/>
              <p:cNvSpPr/>
              <p:nvPr/>
            </p:nvSpPr>
            <p:spPr>
              <a:xfrm rot="5400000">
                <a:off x="5000628" y="4357694"/>
                <a:ext cx="714380" cy="571504"/>
              </a:xfrm>
              <a:prstGeom prst="upArrow">
                <a:avLst/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bevelT w="29210" h="16510"/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 b="1">
                  <a:ln>
                    <a:prstDash val="solid"/>
                  </a:ln>
                  <a:gradFill rotWithShape="1">
                    <a:gsLst>
                      <a:gs pos="0">
                        <a:schemeClr val="accent4">
                          <a:tint val="70000"/>
                          <a:satMod val="200000"/>
                        </a:schemeClr>
                      </a:gs>
                      <a:gs pos="40000">
                        <a:schemeClr val="accent4">
                          <a:tint val="90000"/>
                          <a:satMod val="130000"/>
                        </a:schemeClr>
                      </a:gs>
                      <a:gs pos="50000">
                        <a:schemeClr val="accent4">
                          <a:tint val="90000"/>
                          <a:satMod val="130000"/>
                        </a:schemeClr>
                      </a:gs>
                      <a:gs pos="68000">
                        <a:schemeClr val="accent4">
                          <a:tint val="90000"/>
                          <a:satMod val="130000"/>
                        </a:schemeClr>
                      </a:gs>
                      <a:gs pos="100000">
                        <a:schemeClr val="accent4">
                          <a:tint val="70000"/>
                          <a:satMod val="200000"/>
                        </a:schemeClr>
                      </a:gs>
                    </a:gsLst>
                    <a:lin ang="5400000"/>
                  </a:gradFill>
                  <a:effectLst>
                    <a:outerShdw blurRad="88000" dist="50800" dir="5040000" algn="tl">
                      <a:schemeClr val="accent4">
                        <a:tint val="80000"/>
                        <a:satMod val="250000"/>
                        <a:alpha val="45000"/>
                      </a:schemeClr>
                    </a:outerShdw>
                  </a:effectLst>
                </a:endParaRPr>
              </a:p>
            </p:txBody>
          </p:sp>
          <p:sp>
            <p:nvSpPr>
              <p:cNvPr id="15" name="Freccia in su 14"/>
              <p:cNvSpPr/>
              <p:nvPr/>
            </p:nvSpPr>
            <p:spPr>
              <a:xfrm rot="16200000">
                <a:off x="2643174" y="4429132"/>
                <a:ext cx="714380" cy="571504"/>
              </a:xfrm>
              <a:prstGeom prst="upArrow">
                <a:avLst/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bevelT w="29210" h="16510"/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 b="1">
                  <a:ln>
                    <a:prstDash val="solid"/>
                  </a:ln>
                  <a:gradFill rotWithShape="1">
                    <a:gsLst>
                      <a:gs pos="0">
                        <a:schemeClr val="accent4">
                          <a:tint val="70000"/>
                          <a:satMod val="200000"/>
                        </a:schemeClr>
                      </a:gs>
                      <a:gs pos="40000">
                        <a:schemeClr val="accent4">
                          <a:tint val="90000"/>
                          <a:satMod val="130000"/>
                        </a:schemeClr>
                      </a:gs>
                      <a:gs pos="50000">
                        <a:schemeClr val="accent4">
                          <a:tint val="90000"/>
                          <a:satMod val="130000"/>
                        </a:schemeClr>
                      </a:gs>
                      <a:gs pos="68000">
                        <a:schemeClr val="accent4">
                          <a:tint val="90000"/>
                          <a:satMod val="130000"/>
                        </a:schemeClr>
                      </a:gs>
                      <a:gs pos="100000">
                        <a:schemeClr val="accent4">
                          <a:tint val="70000"/>
                          <a:satMod val="200000"/>
                        </a:schemeClr>
                      </a:gs>
                    </a:gsLst>
                    <a:lin ang="5400000"/>
                  </a:gradFill>
                  <a:effectLst>
                    <a:outerShdw blurRad="88000" dist="50800" dir="5040000" algn="tl">
                      <a:schemeClr val="accent4">
                        <a:tint val="80000"/>
                        <a:satMod val="250000"/>
                        <a:alpha val="45000"/>
                      </a:schemeClr>
                    </a:outerShdw>
                  </a:effectLst>
                </a:endParaRPr>
              </a:p>
            </p:txBody>
          </p:sp>
          <p:sp>
            <p:nvSpPr>
              <p:cNvPr id="16" name="Freccia in su 15"/>
              <p:cNvSpPr/>
              <p:nvPr/>
            </p:nvSpPr>
            <p:spPr>
              <a:xfrm>
                <a:off x="3857620" y="5000636"/>
                <a:ext cx="714380" cy="571504"/>
              </a:xfrm>
              <a:prstGeom prst="upArrow">
                <a:avLst/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bevelT w="29210" h="16510"/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 b="1">
                  <a:ln>
                    <a:prstDash val="solid"/>
                  </a:ln>
                  <a:gradFill rotWithShape="1">
                    <a:gsLst>
                      <a:gs pos="0">
                        <a:schemeClr val="accent4">
                          <a:tint val="70000"/>
                          <a:satMod val="200000"/>
                        </a:schemeClr>
                      </a:gs>
                      <a:gs pos="40000">
                        <a:schemeClr val="accent4">
                          <a:tint val="90000"/>
                          <a:satMod val="130000"/>
                        </a:schemeClr>
                      </a:gs>
                      <a:gs pos="50000">
                        <a:schemeClr val="accent4">
                          <a:tint val="90000"/>
                          <a:satMod val="130000"/>
                        </a:schemeClr>
                      </a:gs>
                      <a:gs pos="68000">
                        <a:schemeClr val="accent4">
                          <a:tint val="90000"/>
                          <a:satMod val="130000"/>
                        </a:schemeClr>
                      </a:gs>
                      <a:gs pos="100000">
                        <a:schemeClr val="accent4">
                          <a:tint val="70000"/>
                          <a:satMod val="200000"/>
                        </a:schemeClr>
                      </a:gs>
                    </a:gsLst>
                    <a:lin ang="5400000"/>
                  </a:gradFill>
                  <a:effectLst>
                    <a:outerShdw blurRad="88000" dist="50800" dir="5040000" algn="tl">
                      <a:schemeClr val="accent4">
                        <a:tint val="80000"/>
                        <a:satMod val="250000"/>
                        <a:alpha val="45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17" name="Freccia in su 16"/>
            <p:cNvSpPr/>
            <p:nvPr/>
          </p:nvSpPr>
          <p:spPr>
            <a:xfrm rot="10800000">
              <a:off x="6715113" y="5143655"/>
              <a:ext cx="714377" cy="571536"/>
            </a:xfrm>
            <a:prstGeom prst="upArrow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 lang="it-IT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8" name="Freccia in su 17"/>
            <p:cNvSpPr/>
            <p:nvPr/>
          </p:nvSpPr>
          <p:spPr>
            <a:xfrm rot="10800000" flipV="1">
              <a:off x="1571601" y="5143655"/>
              <a:ext cx="714377" cy="571536"/>
            </a:xfrm>
            <a:prstGeom prst="upArrow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 lang="it-IT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8446" name="CasellaDiTesto 19"/>
            <p:cNvSpPr txBox="1">
              <a:spLocks noChangeArrowheads="1"/>
            </p:cNvSpPr>
            <p:nvPr/>
          </p:nvSpPr>
          <p:spPr bwMode="auto">
            <a:xfrm>
              <a:off x="1000100" y="5786454"/>
              <a:ext cx="171448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Dispositivi di</a:t>
              </a:r>
            </a:p>
            <a:p>
              <a:pPr algn="ctr"/>
              <a:r>
                <a:rPr lang="it-IT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Ingresso </a:t>
              </a:r>
            </a:p>
          </p:txBody>
        </p:sp>
        <p:sp>
          <p:nvSpPr>
            <p:cNvPr id="18447" name="CasellaDiTesto 20"/>
            <p:cNvSpPr txBox="1">
              <a:spLocks noChangeArrowheads="1"/>
            </p:cNvSpPr>
            <p:nvPr/>
          </p:nvSpPr>
          <p:spPr bwMode="auto">
            <a:xfrm>
              <a:off x="6215074" y="5786454"/>
              <a:ext cx="171448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Dispositivi di</a:t>
              </a:r>
            </a:p>
            <a:p>
              <a:pPr algn="ctr"/>
              <a:r>
                <a:rPr lang="it-IT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Uscita</a:t>
              </a:r>
            </a:p>
          </p:txBody>
        </p:sp>
      </p:grpSp>
      <p:sp>
        <p:nvSpPr>
          <p:cNvPr id="23" name="Avanti o successivo 22">
            <a:hlinkClick r:id="rId2" action="ppaction://hlinksldjump" highlightClick="1"/>
          </p:cNvPr>
          <p:cNvSpPr/>
          <p:nvPr/>
        </p:nvSpPr>
        <p:spPr>
          <a:xfrm>
            <a:off x="7858148" y="6215082"/>
            <a:ext cx="714380" cy="42862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dirty="0">
                <a:solidFill>
                  <a:srgbClr val="FFFF00"/>
                </a:solidFill>
              </a:rPr>
              <a:t>Avanti</a:t>
            </a:r>
          </a:p>
        </p:txBody>
      </p:sp>
      <p:sp>
        <p:nvSpPr>
          <p:cNvPr id="24" name="Inizio 23">
            <a:hlinkClick r:id="rId3" action="ppaction://hlinksldjump" highlightClick="1"/>
          </p:cNvPr>
          <p:cNvSpPr/>
          <p:nvPr/>
        </p:nvSpPr>
        <p:spPr>
          <a:xfrm>
            <a:off x="214282" y="6215082"/>
            <a:ext cx="785818" cy="428604"/>
          </a:xfrm>
          <a:prstGeom prst="actionButtonBeginn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200" dirty="0">
                <a:solidFill>
                  <a:srgbClr val="FFFF00"/>
                </a:solidFill>
              </a:rPr>
              <a:t>Torna all’inizio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olo 1"/>
          <p:cNvSpPr>
            <a:spLocks noGrp="1"/>
          </p:cNvSpPr>
          <p:nvPr>
            <p:ph type="title"/>
          </p:nvPr>
        </p:nvSpPr>
        <p:spPr>
          <a:xfrm>
            <a:off x="357188" y="214313"/>
            <a:ext cx="8229600" cy="642937"/>
          </a:xfrm>
        </p:spPr>
        <p:txBody>
          <a:bodyPr/>
          <a:lstStyle/>
          <a:p>
            <a:r>
              <a:rPr lang="it-IT" sz="45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Segnali digitali e segnali analogici</a:t>
            </a:r>
          </a:p>
        </p:txBody>
      </p:sp>
      <p:sp>
        <p:nvSpPr>
          <p:cNvPr id="20483" name="Segnaposto contenuto 3"/>
          <p:cNvSpPr>
            <a:spLocks noGrp="1"/>
          </p:cNvSpPr>
          <p:nvPr>
            <p:ph sz="half" idx="1"/>
          </p:nvPr>
        </p:nvSpPr>
        <p:spPr>
          <a:xfrm>
            <a:off x="214313" y="1071563"/>
            <a:ext cx="4071937" cy="5283200"/>
          </a:xfrm>
          <a:ln>
            <a:solidFill>
              <a:schemeClr val="accent1"/>
            </a:solidFill>
          </a:ln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it-IT" u="sng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DATI ANALOGICI</a:t>
            </a:r>
          </a:p>
          <a:p>
            <a:pPr>
              <a:buFont typeface="Wingdings 2" pitchFamily="18" charset="2"/>
              <a:buNone/>
            </a:pPr>
            <a:r>
              <a:rPr lang="it-IT" sz="2000" smtClean="0"/>
              <a:t>Questo tipo di segnali possono assumere infiniti valori all’in-</a:t>
            </a:r>
          </a:p>
          <a:p>
            <a:pPr>
              <a:buFont typeface="Wingdings 2" pitchFamily="18" charset="2"/>
              <a:buNone/>
            </a:pPr>
            <a:r>
              <a:rPr lang="it-IT" sz="2000" smtClean="0"/>
              <a:t>terno di un possibile range</a:t>
            </a:r>
          </a:p>
          <a:p>
            <a:pPr>
              <a:buFont typeface="Wingdings 2" pitchFamily="18" charset="2"/>
              <a:buNone/>
            </a:pPr>
            <a:r>
              <a:rPr lang="it-IT" sz="2000" smtClean="0"/>
              <a:t>di valori.</a:t>
            </a:r>
          </a:p>
          <a:p>
            <a:pPr>
              <a:buFont typeface="Wingdings 2" pitchFamily="18" charset="2"/>
              <a:buNone/>
            </a:pPr>
            <a:r>
              <a:rPr lang="it-IT" sz="2000" smtClean="0"/>
              <a:t>I segnali analogici sono forniti </a:t>
            </a:r>
          </a:p>
          <a:p>
            <a:pPr>
              <a:buFont typeface="Wingdings 2" pitchFamily="18" charset="2"/>
              <a:buNone/>
            </a:pPr>
            <a:r>
              <a:rPr lang="it-IT" sz="2000" smtClean="0"/>
              <a:t>per esempio da trasduttori, </a:t>
            </a:r>
          </a:p>
          <a:p>
            <a:pPr>
              <a:buFont typeface="Wingdings 2" pitchFamily="18" charset="2"/>
              <a:buNone/>
            </a:pPr>
            <a:r>
              <a:rPr lang="it-IT" sz="2000" smtClean="0"/>
              <a:t>generatori etc…</a:t>
            </a:r>
          </a:p>
        </p:txBody>
      </p:sp>
      <p:sp>
        <p:nvSpPr>
          <p:cNvPr id="20484" name="Segnaposto contenuto 4"/>
          <p:cNvSpPr>
            <a:spLocks noGrp="1"/>
          </p:cNvSpPr>
          <p:nvPr>
            <p:ph sz="half" idx="2"/>
          </p:nvPr>
        </p:nvSpPr>
        <p:spPr>
          <a:xfrm>
            <a:off x="4714875" y="1071563"/>
            <a:ext cx="4257675" cy="5283200"/>
          </a:xfrm>
          <a:ln>
            <a:solidFill>
              <a:schemeClr val="accent1"/>
            </a:solidFill>
          </a:ln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it-IT" u="sng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DATI DIGITALI</a:t>
            </a:r>
          </a:p>
          <a:p>
            <a:pPr>
              <a:buFont typeface="Wingdings 2" pitchFamily="18" charset="2"/>
              <a:buNone/>
            </a:pPr>
            <a:r>
              <a:rPr lang="it-IT" sz="2000" smtClean="0"/>
              <a:t>Questo tipo di segnale può </a:t>
            </a:r>
          </a:p>
          <a:p>
            <a:pPr>
              <a:buFont typeface="Wingdings 2" pitchFamily="18" charset="2"/>
              <a:buNone/>
            </a:pPr>
            <a:r>
              <a:rPr lang="it-IT" sz="2000" smtClean="0"/>
              <a:t>  assumere solo determinati   </a:t>
            </a:r>
          </a:p>
          <a:p>
            <a:pPr>
              <a:buFont typeface="Wingdings 2" pitchFamily="18" charset="2"/>
              <a:buNone/>
            </a:pPr>
            <a:r>
              <a:rPr lang="it-IT" sz="2000" smtClean="0"/>
              <a:t>  valori all’interno di un range</a:t>
            </a:r>
          </a:p>
          <a:p>
            <a:pPr>
              <a:buFont typeface="Wingdings 2" pitchFamily="18" charset="2"/>
              <a:buNone/>
            </a:pPr>
            <a:r>
              <a:rPr lang="it-IT" sz="2000" smtClean="0"/>
              <a:t>      di valori.</a:t>
            </a:r>
          </a:p>
          <a:p>
            <a:pPr>
              <a:buFont typeface="Wingdings 2" pitchFamily="18" charset="2"/>
              <a:buNone/>
            </a:pPr>
            <a:r>
              <a:rPr lang="it-IT" sz="2000" smtClean="0"/>
              <a:t>          I segnali digitali invece ci       vengono forniti da circuiti                 elettronici digitali, dai computer,  dai modem digitali etc... </a:t>
            </a:r>
          </a:p>
          <a:p>
            <a:pPr>
              <a:buFont typeface="Wingdings 2" pitchFamily="18" charset="2"/>
              <a:buNone/>
            </a:pPr>
            <a:r>
              <a:rPr lang="it-IT" sz="2000" smtClean="0"/>
              <a:t>             </a:t>
            </a:r>
          </a:p>
        </p:txBody>
      </p:sp>
      <p:grpSp>
        <p:nvGrpSpPr>
          <p:cNvPr id="20485" name="Gruppo 26"/>
          <p:cNvGrpSpPr>
            <a:grpSpLocks/>
          </p:cNvGrpSpPr>
          <p:nvPr/>
        </p:nvGrpSpPr>
        <p:grpSpPr bwMode="auto">
          <a:xfrm>
            <a:off x="3500438" y="2428875"/>
            <a:ext cx="1785937" cy="1785938"/>
            <a:chOff x="3428992" y="2857496"/>
            <a:chExt cx="1785950" cy="1785950"/>
          </a:xfrm>
        </p:grpSpPr>
        <p:sp>
          <p:nvSpPr>
            <p:cNvPr id="7" name="Esplosione 2 6"/>
            <p:cNvSpPr/>
            <p:nvPr/>
          </p:nvSpPr>
          <p:spPr>
            <a:xfrm>
              <a:off x="3428992" y="2857496"/>
              <a:ext cx="1785950" cy="1785950"/>
            </a:xfrm>
            <a:prstGeom prst="irregularSeal2">
              <a:avLst/>
            </a:prstGeom>
            <a:gradFill flip="none" rotWithShape="1">
              <a:gsLst>
                <a:gs pos="0">
                  <a:srgbClr val="FFFF99">
                    <a:shade val="30000"/>
                    <a:satMod val="115000"/>
                  </a:srgbClr>
                </a:gs>
                <a:gs pos="50000">
                  <a:srgbClr val="FFFF99">
                    <a:shade val="67500"/>
                    <a:satMod val="115000"/>
                  </a:srgbClr>
                </a:gs>
                <a:gs pos="100000">
                  <a:srgbClr val="FFFF99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t-IT">
                <a:solidFill>
                  <a:srgbClr val="FFFFFF"/>
                </a:solidFill>
              </a:endParaRPr>
            </a:p>
          </p:txBody>
        </p:sp>
        <p:grpSp>
          <p:nvGrpSpPr>
            <p:cNvPr id="20506" name="Gruppo 10"/>
            <p:cNvGrpSpPr>
              <a:grpSpLocks/>
            </p:cNvGrpSpPr>
            <p:nvPr/>
          </p:nvGrpSpPr>
          <p:grpSpPr bwMode="auto">
            <a:xfrm>
              <a:off x="3786182" y="3214686"/>
              <a:ext cx="835904" cy="1209082"/>
              <a:chOff x="6000760" y="4572008"/>
              <a:chExt cx="835904" cy="1209082"/>
            </a:xfrm>
          </p:grpSpPr>
          <p:sp>
            <p:nvSpPr>
              <p:cNvPr id="9" name="Rettangolo 8"/>
              <p:cNvSpPr/>
              <p:nvPr/>
            </p:nvSpPr>
            <p:spPr>
              <a:xfrm>
                <a:off x="6000760" y="4572008"/>
                <a:ext cx="643125" cy="923330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perspectiveContrastingLeftFacing"/>
                  <a:lightRig rig="glow" dir="t">
                    <a:rot lat="0" lon="0" rev="3600000"/>
                  </a:lightRig>
                </a:scene3d>
                <a:sp3d prstMaterial="softEdge">
                  <a:bevelT w="29210" h="16510"/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t-IT" sz="5400" b="1" dirty="0">
                    <a:ln>
                      <a:prstDash val="solid"/>
                    </a:ln>
                    <a:gradFill rotWithShape="1">
                      <a:gsLst>
                        <a:gs pos="0">
                          <a:schemeClr val="accent4">
                            <a:tint val="70000"/>
                            <a:satMod val="200000"/>
                          </a:schemeClr>
                        </a:gs>
                        <a:gs pos="40000">
                          <a:schemeClr val="accent4">
                            <a:tint val="90000"/>
                            <a:satMod val="130000"/>
                          </a:schemeClr>
                        </a:gs>
                        <a:gs pos="50000">
                          <a:schemeClr val="accent4">
                            <a:tint val="90000"/>
                            <a:satMod val="130000"/>
                          </a:schemeClr>
                        </a:gs>
                        <a:gs pos="68000">
                          <a:schemeClr val="accent4">
                            <a:tint val="90000"/>
                            <a:satMod val="130000"/>
                          </a:schemeClr>
                        </a:gs>
                        <a:gs pos="100000">
                          <a:schemeClr val="accent4">
                            <a:tint val="70000"/>
                            <a:satMod val="200000"/>
                          </a:schemeClr>
                        </a:gs>
                      </a:gsLst>
                      <a:lin ang="5400000"/>
                    </a:gradFill>
                    <a:effectLst>
                      <a:glow rad="101600">
                        <a:schemeClr val="accent3">
                          <a:satMod val="175000"/>
                          <a:alpha val="40000"/>
                        </a:schemeClr>
                      </a:glow>
                      <a:outerShdw blurRad="88000" dist="50800" dir="5040000" algn="tl">
                        <a:schemeClr val="accent4">
                          <a:tint val="80000"/>
                          <a:satMod val="250000"/>
                          <a:alpha val="45000"/>
                        </a:schemeClr>
                      </a:outerShdw>
                    </a:effectLst>
                    <a:latin typeface="+mn-lt"/>
                    <a:cs typeface="+mn-cs"/>
                  </a:rPr>
                  <a:t>V</a:t>
                </a:r>
              </a:p>
            </p:txBody>
          </p:sp>
          <p:sp>
            <p:nvSpPr>
              <p:cNvPr id="10" name="Rettangolo 9"/>
              <p:cNvSpPr/>
              <p:nvPr/>
            </p:nvSpPr>
            <p:spPr>
              <a:xfrm>
                <a:off x="6286512" y="4857760"/>
                <a:ext cx="550152" cy="923330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perspectiveContrastingRightFacing"/>
                  <a:lightRig rig="glow" dir="t">
                    <a:rot lat="0" lon="0" rev="3600000"/>
                  </a:lightRig>
                </a:scene3d>
                <a:sp3d prstMaterial="softEdge">
                  <a:bevelT w="29210" h="16510"/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t-IT" sz="5400" b="1" dirty="0">
                    <a:ln>
                      <a:prstDash val="solid"/>
                    </a:ln>
                    <a:gradFill rotWithShape="1">
                      <a:gsLst>
                        <a:gs pos="0">
                          <a:schemeClr val="accent4">
                            <a:tint val="70000"/>
                            <a:satMod val="200000"/>
                          </a:schemeClr>
                        </a:gs>
                        <a:gs pos="40000">
                          <a:schemeClr val="accent4">
                            <a:tint val="90000"/>
                            <a:satMod val="130000"/>
                          </a:schemeClr>
                        </a:gs>
                        <a:gs pos="50000">
                          <a:schemeClr val="accent4">
                            <a:tint val="90000"/>
                            <a:satMod val="130000"/>
                          </a:schemeClr>
                        </a:gs>
                        <a:gs pos="68000">
                          <a:schemeClr val="accent4">
                            <a:tint val="90000"/>
                            <a:satMod val="130000"/>
                          </a:schemeClr>
                        </a:gs>
                        <a:gs pos="100000">
                          <a:schemeClr val="accent4">
                            <a:tint val="70000"/>
                            <a:satMod val="200000"/>
                          </a:schemeClr>
                        </a:gs>
                      </a:gsLst>
                      <a:lin ang="5400000"/>
                    </a:gradFill>
                    <a:effectLst>
                      <a:glow rad="101600">
                        <a:schemeClr val="accent3">
                          <a:satMod val="175000"/>
                          <a:alpha val="40000"/>
                        </a:schemeClr>
                      </a:glow>
                      <a:outerShdw blurRad="88000" dist="50800" dir="5040000" algn="tl">
                        <a:schemeClr val="accent4">
                          <a:tint val="80000"/>
                          <a:satMod val="250000"/>
                          <a:alpha val="45000"/>
                        </a:schemeClr>
                      </a:outerShdw>
                    </a:effectLst>
                    <a:latin typeface="+mn-lt"/>
                    <a:cs typeface="+mn-cs"/>
                  </a:rPr>
                  <a:t>S</a:t>
                </a:r>
              </a:p>
            </p:txBody>
          </p:sp>
        </p:grpSp>
      </p:grpSp>
      <p:grpSp>
        <p:nvGrpSpPr>
          <p:cNvPr id="20486" name="Gruppo 17"/>
          <p:cNvGrpSpPr>
            <a:grpSpLocks/>
          </p:cNvGrpSpPr>
          <p:nvPr/>
        </p:nvGrpSpPr>
        <p:grpSpPr bwMode="auto">
          <a:xfrm>
            <a:off x="785813" y="4286250"/>
            <a:ext cx="2714625" cy="2000250"/>
            <a:chOff x="857224" y="3858422"/>
            <a:chExt cx="2928958" cy="2357454"/>
          </a:xfrm>
        </p:grpSpPr>
        <p:cxnSp>
          <p:nvCxnSpPr>
            <p:cNvPr id="13" name="Connettore 2 12"/>
            <p:cNvCxnSpPr/>
            <p:nvPr/>
          </p:nvCxnSpPr>
          <p:spPr>
            <a:xfrm rot="5400000" flipH="1" flipV="1">
              <a:off x="-107189" y="5036355"/>
              <a:ext cx="2357454" cy="1588"/>
            </a:xfrm>
            <a:prstGeom prst="straightConnector1">
              <a:avLst/>
            </a:prstGeom>
            <a:ln w="38100">
              <a:tailEnd type="triangle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ttore 2 13"/>
            <p:cNvCxnSpPr/>
            <p:nvPr/>
          </p:nvCxnSpPr>
          <p:spPr>
            <a:xfrm flipV="1">
              <a:off x="857224" y="6072206"/>
              <a:ext cx="2928958" cy="1588"/>
            </a:xfrm>
            <a:prstGeom prst="straightConnector1">
              <a:avLst/>
            </a:prstGeom>
            <a:ln w="38100">
              <a:tailEnd type="triangle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Figura a mano libera 14"/>
            <p:cNvSpPr/>
            <p:nvPr/>
          </p:nvSpPr>
          <p:spPr>
            <a:xfrm>
              <a:off x="1075556" y="4545332"/>
              <a:ext cx="2478024" cy="1255776"/>
            </a:xfrm>
            <a:custGeom>
              <a:avLst/>
              <a:gdLst>
                <a:gd name="connsiteX0" fmla="*/ 0 w 2478024"/>
                <a:gd name="connsiteY0" fmla="*/ 0 h 1069848"/>
                <a:gd name="connsiteX1" fmla="*/ 274320 w 2478024"/>
                <a:gd name="connsiteY1" fmla="*/ 941832 h 1069848"/>
                <a:gd name="connsiteX2" fmla="*/ 886968 w 2478024"/>
                <a:gd name="connsiteY2" fmla="*/ 91440 h 1069848"/>
                <a:gd name="connsiteX3" fmla="*/ 1069848 w 2478024"/>
                <a:gd name="connsiteY3" fmla="*/ 749808 h 1069848"/>
                <a:gd name="connsiteX4" fmla="*/ 1536192 w 2478024"/>
                <a:gd name="connsiteY4" fmla="*/ 960120 h 1069848"/>
                <a:gd name="connsiteX5" fmla="*/ 2212848 w 2478024"/>
                <a:gd name="connsiteY5" fmla="*/ 228600 h 1069848"/>
                <a:gd name="connsiteX6" fmla="*/ 2478024 w 2478024"/>
                <a:gd name="connsiteY6" fmla="*/ 1069848 h 1069848"/>
                <a:gd name="connsiteX0" fmla="*/ 0 w 2478024"/>
                <a:gd name="connsiteY0" fmla="*/ 0 h 1098804"/>
                <a:gd name="connsiteX1" fmla="*/ 274320 w 2478024"/>
                <a:gd name="connsiteY1" fmla="*/ 941832 h 1098804"/>
                <a:gd name="connsiteX2" fmla="*/ 516034 w 2478024"/>
                <a:gd name="connsiteY2" fmla="*/ 941832 h 1098804"/>
                <a:gd name="connsiteX3" fmla="*/ 886968 w 2478024"/>
                <a:gd name="connsiteY3" fmla="*/ 91440 h 1098804"/>
                <a:gd name="connsiteX4" fmla="*/ 1069848 w 2478024"/>
                <a:gd name="connsiteY4" fmla="*/ 749808 h 1098804"/>
                <a:gd name="connsiteX5" fmla="*/ 1536192 w 2478024"/>
                <a:gd name="connsiteY5" fmla="*/ 960120 h 1098804"/>
                <a:gd name="connsiteX6" fmla="*/ 2212848 w 2478024"/>
                <a:gd name="connsiteY6" fmla="*/ 228600 h 1098804"/>
                <a:gd name="connsiteX7" fmla="*/ 2478024 w 2478024"/>
                <a:gd name="connsiteY7" fmla="*/ 1069848 h 1098804"/>
                <a:gd name="connsiteX0" fmla="*/ 0 w 2478024"/>
                <a:gd name="connsiteY0" fmla="*/ 156972 h 1255776"/>
                <a:gd name="connsiteX1" fmla="*/ 161132 w 2478024"/>
                <a:gd name="connsiteY1" fmla="*/ 156972 h 1255776"/>
                <a:gd name="connsiteX2" fmla="*/ 274320 w 2478024"/>
                <a:gd name="connsiteY2" fmla="*/ 1098804 h 1255776"/>
                <a:gd name="connsiteX3" fmla="*/ 516034 w 2478024"/>
                <a:gd name="connsiteY3" fmla="*/ 1098804 h 1255776"/>
                <a:gd name="connsiteX4" fmla="*/ 886968 w 2478024"/>
                <a:gd name="connsiteY4" fmla="*/ 248412 h 1255776"/>
                <a:gd name="connsiteX5" fmla="*/ 1069848 w 2478024"/>
                <a:gd name="connsiteY5" fmla="*/ 906780 h 1255776"/>
                <a:gd name="connsiteX6" fmla="*/ 1536192 w 2478024"/>
                <a:gd name="connsiteY6" fmla="*/ 1117092 h 1255776"/>
                <a:gd name="connsiteX7" fmla="*/ 2212848 w 2478024"/>
                <a:gd name="connsiteY7" fmla="*/ 385572 h 1255776"/>
                <a:gd name="connsiteX8" fmla="*/ 2478024 w 2478024"/>
                <a:gd name="connsiteY8" fmla="*/ 1226820 h 1255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8024" h="1255776">
                  <a:moveTo>
                    <a:pt x="0" y="156972"/>
                  </a:moveTo>
                  <a:cubicBezTo>
                    <a:pt x="3048" y="156972"/>
                    <a:pt x="115412" y="0"/>
                    <a:pt x="161132" y="156972"/>
                  </a:cubicBezTo>
                  <a:cubicBezTo>
                    <a:pt x="206852" y="313944"/>
                    <a:pt x="191362" y="941832"/>
                    <a:pt x="274320" y="1098804"/>
                  </a:cubicBezTo>
                  <a:cubicBezTo>
                    <a:pt x="324612" y="1255776"/>
                    <a:pt x="413926" y="1240536"/>
                    <a:pt x="516034" y="1098804"/>
                  </a:cubicBezTo>
                  <a:cubicBezTo>
                    <a:pt x="618142" y="957072"/>
                    <a:pt x="794666" y="280416"/>
                    <a:pt x="886968" y="248412"/>
                  </a:cubicBezTo>
                  <a:cubicBezTo>
                    <a:pt x="979270" y="216408"/>
                    <a:pt x="961644" y="762000"/>
                    <a:pt x="1069848" y="906780"/>
                  </a:cubicBezTo>
                  <a:cubicBezTo>
                    <a:pt x="1178052" y="1051560"/>
                    <a:pt x="1345692" y="1203960"/>
                    <a:pt x="1536192" y="1117092"/>
                  </a:cubicBezTo>
                  <a:cubicBezTo>
                    <a:pt x="1726692" y="1030224"/>
                    <a:pt x="2055876" y="367284"/>
                    <a:pt x="2212848" y="385572"/>
                  </a:cubicBezTo>
                  <a:cubicBezTo>
                    <a:pt x="2369820" y="403860"/>
                    <a:pt x="2423922" y="815340"/>
                    <a:pt x="2478024" y="1226820"/>
                  </a:cubicBezTo>
                </a:path>
              </a:pathLst>
            </a:custGeom>
            <a:ln w="57150">
              <a:solidFill>
                <a:srgbClr val="FF0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lang="it-IT"/>
            </a:p>
          </p:txBody>
        </p:sp>
      </p:grpSp>
      <p:grpSp>
        <p:nvGrpSpPr>
          <p:cNvPr id="20487" name="Gruppo 18"/>
          <p:cNvGrpSpPr>
            <a:grpSpLocks/>
          </p:cNvGrpSpPr>
          <p:nvPr/>
        </p:nvGrpSpPr>
        <p:grpSpPr bwMode="auto">
          <a:xfrm>
            <a:off x="5143500" y="4500563"/>
            <a:ext cx="2714625" cy="1787525"/>
            <a:chOff x="1928794" y="3643314"/>
            <a:chExt cx="2928958" cy="2429686"/>
          </a:xfrm>
        </p:grpSpPr>
        <p:cxnSp>
          <p:nvCxnSpPr>
            <p:cNvPr id="20" name="Connettore 2 19"/>
            <p:cNvCxnSpPr/>
            <p:nvPr/>
          </p:nvCxnSpPr>
          <p:spPr>
            <a:xfrm rot="16200000" flipV="1">
              <a:off x="857224" y="4857760"/>
              <a:ext cx="2429686" cy="794"/>
            </a:xfrm>
            <a:prstGeom prst="straightConnector1">
              <a:avLst/>
            </a:prstGeom>
            <a:ln w="38100">
              <a:tailEnd type="triangle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ttore 2 20"/>
            <p:cNvCxnSpPr/>
            <p:nvPr/>
          </p:nvCxnSpPr>
          <p:spPr>
            <a:xfrm flipV="1">
              <a:off x="1928794" y="5929330"/>
              <a:ext cx="2928958" cy="1588"/>
            </a:xfrm>
            <a:prstGeom prst="straightConnector1">
              <a:avLst/>
            </a:prstGeom>
            <a:ln w="38100">
              <a:tailEnd type="triangle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493" name="Gruppo 26"/>
            <p:cNvGrpSpPr>
              <a:grpSpLocks/>
            </p:cNvGrpSpPr>
            <p:nvPr/>
          </p:nvGrpSpPr>
          <p:grpSpPr bwMode="auto">
            <a:xfrm>
              <a:off x="2071670" y="4572008"/>
              <a:ext cx="2500330" cy="1214446"/>
              <a:chOff x="2071670" y="4572008"/>
              <a:chExt cx="2500330" cy="1214446"/>
            </a:xfrm>
          </p:grpSpPr>
          <p:cxnSp>
            <p:nvCxnSpPr>
              <p:cNvPr id="23" name="Connettore 4 22"/>
              <p:cNvCxnSpPr/>
              <p:nvPr/>
            </p:nvCxnSpPr>
            <p:spPr>
              <a:xfrm flipV="1">
                <a:off x="2071670" y="5357826"/>
                <a:ext cx="785818" cy="428628"/>
              </a:xfrm>
              <a:prstGeom prst="bentConnector3">
                <a:avLst>
                  <a:gd name="adj1" fmla="val 50000"/>
                </a:avLst>
              </a:prstGeom>
              <a:ln w="57150">
                <a:solidFill>
                  <a:schemeClr val="accent4">
                    <a:lumMod val="60000"/>
                    <a:lumOff val="4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ttore 4 23"/>
              <p:cNvCxnSpPr/>
              <p:nvPr/>
            </p:nvCxnSpPr>
            <p:spPr>
              <a:xfrm>
                <a:off x="2857488" y="5357826"/>
                <a:ext cx="714380" cy="285752"/>
              </a:xfrm>
              <a:prstGeom prst="bentConnector3">
                <a:avLst>
                  <a:gd name="adj1" fmla="val 50000"/>
                </a:avLst>
              </a:prstGeom>
              <a:ln w="57150">
                <a:solidFill>
                  <a:schemeClr val="accent4">
                    <a:lumMod val="60000"/>
                    <a:lumOff val="4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ttore 4 24"/>
              <p:cNvCxnSpPr/>
              <p:nvPr/>
            </p:nvCxnSpPr>
            <p:spPr>
              <a:xfrm rot="5400000" flipH="1" flipV="1">
                <a:off x="3214678" y="4929198"/>
                <a:ext cx="1071570" cy="357190"/>
              </a:xfrm>
              <a:prstGeom prst="bentConnector3">
                <a:avLst>
                  <a:gd name="adj1" fmla="val 50000"/>
                </a:avLst>
              </a:prstGeom>
              <a:ln w="57150">
                <a:solidFill>
                  <a:schemeClr val="accent4">
                    <a:lumMod val="60000"/>
                    <a:lumOff val="4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ttore 4 25"/>
              <p:cNvCxnSpPr/>
              <p:nvPr/>
            </p:nvCxnSpPr>
            <p:spPr>
              <a:xfrm>
                <a:off x="3929058" y="4572008"/>
                <a:ext cx="642942" cy="428628"/>
              </a:xfrm>
              <a:prstGeom prst="bentConnector3">
                <a:avLst>
                  <a:gd name="adj1" fmla="val 50000"/>
                </a:avLst>
              </a:prstGeom>
              <a:ln w="57150">
                <a:solidFill>
                  <a:schemeClr val="accent4">
                    <a:lumMod val="60000"/>
                    <a:lumOff val="4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Ritorno 27">
            <a:hlinkClick r:id="rId2" action="ppaction://hlinksldjump" highlightClick="1"/>
          </p:cNvPr>
          <p:cNvSpPr/>
          <p:nvPr/>
        </p:nvSpPr>
        <p:spPr>
          <a:xfrm>
            <a:off x="4071934" y="6286520"/>
            <a:ext cx="857256" cy="428628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it-IT">
                <a:solidFill>
                  <a:srgbClr val="C00000"/>
                </a:solidFill>
              </a:rPr>
              <a:t>Menù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14313"/>
            <a:ext cx="8229600" cy="650081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it-IT" sz="2200" smtClean="0">
                <a:latin typeface="Times New Roman" pitchFamily="18" charset="0"/>
                <a:cs typeface="Times New Roman" pitchFamily="18" charset="0"/>
              </a:rPr>
              <a:t>Al centro di tutta la struttura c’è il “cervello”, ovvero la CPU, il quale elabora segnali digitali, esegue operazioni logiche, calcoli matematici, etc…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it-IT" sz="2200" u="sng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it-IT" sz="2200" b="1" u="sng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Come fa la CPU a sapere cosa eseguire?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it-IT" sz="2200" smtClean="0">
                <a:latin typeface="Times New Roman" pitchFamily="18" charset="0"/>
                <a:cs typeface="Times New Roman" pitchFamily="18" charset="0"/>
              </a:rPr>
              <a:t>Essa è “monitorato” da una seria di istruzioni sotto forma di programmi. Questi ultimi sono memorizzati nella memoria dei programmi (Program Memory).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it-IT" sz="2200" smtClean="0">
                <a:latin typeface="Times New Roman" pitchFamily="18" charset="0"/>
                <a:cs typeface="Times New Roman" pitchFamily="18" charset="0"/>
              </a:rPr>
              <a:t>Per eseguire i programmi però la CPU a volte ha bisogno di dati, i quali sono salvati nella memoria dei dati (Data Memory). 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it-IT" sz="2200" smtClean="0">
                <a:latin typeface="Times New Roman" pitchFamily="18" charset="0"/>
                <a:cs typeface="Times New Roman" pitchFamily="18" charset="0"/>
              </a:rPr>
              <a:t>Ogni attività svolta dalla CPU è scandita dal ritmo del Clock, una sequenza di impulsi di tensione. Una buona CPU lavora alla velocità di clock di circa 20 MHz.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it-IT" sz="2200" smtClean="0">
                <a:latin typeface="Times New Roman" pitchFamily="18" charset="0"/>
                <a:cs typeface="Times New Roman" pitchFamily="18" charset="0"/>
              </a:rPr>
              <a:t>Per comunicare con il mondo esterno la CPU si serve di “porte” distinte in porte di Input e porte di Output.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it-IT" sz="2200" smtClean="0">
                <a:latin typeface="Times New Roman" pitchFamily="18" charset="0"/>
                <a:cs typeface="Times New Roman" pitchFamily="18" charset="0"/>
              </a:rPr>
              <a:t>Le prime servono per ricevere informazioni e dati dai dispositivi provenienti dal mondo esterno.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it-IT" sz="2200" smtClean="0">
                <a:latin typeface="Times New Roman" pitchFamily="18" charset="0"/>
                <a:cs typeface="Times New Roman" pitchFamily="18" charset="0"/>
              </a:rPr>
              <a:t>Le seconde invece servono per inviare ai dispositivi collegati alla CPU istruzioni, dati o informazioni.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it-IT" sz="2200" smtClean="0">
                <a:latin typeface="Times New Roman" pitchFamily="18" charset="0"/>
                <a:cs typeface="Times New Roman" pitchFamily="18" charset="0"/>
              </a:rPr>
              <a:t>Entrambe possono ricevere/mandare informazioni sia di tipo digitale che analogico.</a:t>
            </a:r>
          </a:p>
        </p:txBody>
      </p:sp>
      <p:sp>
        <p:nvSpPr>
          <p:cNvPr id="6" name="Inizio 5">
            <a:hlinkClick r:id="rId2" action="ppaction://hlinksldjump" highlightClick="1"/>
          </p:cNvPr>
          <p:cNvSpPr/>
          <p:nvPr/>
        </p:nvSpPr>
        <p:spPr>
          <a:xfrm>
            <a:off x="4000496" y="6286520"/>
            <a:ext cx="785818" cy="428604"/>
          </a:xfrm>
          <a:prstGeom prst="actionButtonBeginn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200" dirty="0">
                <a:solidFill>
                  <a:srgbClr val="FFFF00"/>
                </a:solidFill>
              </a:rPr>
              <a:t>Torna all’inizio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Equinozio">
  <a:themeElements>
    <a:clrScheme name="Equinozi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Equinozi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str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quinozio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Equinozio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1582</TotalTime>
  <Words>2775</Words>
  <Application>Microsoft Office PowerPoint</Application>
  <PresentationFormat>Presentazione su schermo (4:3)</PresentationFormat>
  <Paragraphs>420</Paragraphs>
  <Slides>40</Slides>
  <Notes>4</Notes>
  <HiddenSlides>0</HiddenSlides>
  <MMClips>3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40</vt:i4>
      </vt:variant>
    </vt:vector>
  </HeadingPairs>
  <TitlesOfParts>
    <vt:vector size="42" baseType="lpstr">
      <vt:lpstr>Equinozio</vt:lpstr>
      <vt:lpstr>Metro</vt:lpstr>
      <vt:lpstr> I Microcontrollori</vt:lpstr>
      <vt:lpstr>Diapositiva 2</vt:lpstr>
      <vt:lpstr>Diapositiva 3</vt:lpstr>
      <vt:lpstr>I MICROCONTROLLORI:  Cosa sono e come funzionano</vt:lpstr>
      <vt:lpstr>FORMULA FLOWCODE:  Progetto scolastico</vt:lpstr>
      <vt:lpstr>I PICmicro chips</vt:lpstr>
      <vt:lpstr>Il Microcontrollore</vt:lpstr>
      <vt:lpstr>Segnali digitali e segnali analogici</vt:lpstr>
      <vt:lpstr>Diapositiva 9</vt:lpstr>
      <vt:lpstr>Ingressi e uscite del PIC</vt:lpstr>
      <vt:lpstr>Diapositiva 11</vt:lpstr>
      <vt:lpstr>Memoria ROM</vt:lpstr>
      <vt:lpstr>La memoria</vt:lpstr>
      <vt:lpstr>Memoria RAM</vt:lpstr>
      <vt:lpstr>Come è organizzata la memoria?</vt:lpstr>
      <vt:lpstr>Cos’è il Formula Flow Code?</vt:lpstr>
      <vt:lpstr>Caratteristiche del  PIC F184455</vt:lpstr>
      <vt:lpstr>Diapositiva 18</vt:lpstr>
      <vt:lpstr>Pinout del PIC F184455</vt:lpstr>
      <vt:lpstr>Caratteristiche del  Formula Flowcode</vt:lpstr>
      <vt:lpstr>Il linguaggio dei flowcode….</vt:lpstr>
      <vt:lpstr>Vediamo nel dettaglio come è fatto il linguaggio dei Flow-Code</vt:lpstr>
      <vt:lpstr>BLOCCO DI INIZIO</vt:lpstr>
      <vt:lpstr>BLOCCO DI LETTURA/SCRITTURA </vt:lpstr>
      <vt:lpstr>BLOCCO DI AZIONE</vt:lpstr>
      <vt:lpstr>BLOCCO DI CONTROLLO</vt:lpstr>
      <vt:lpstr>BLOCCO DI FINE</vt:lpstr>
      <vt:lpstr>Il programma: Flowcode V3 </vt:lpstr>
      <vt:lpstr>Diapositiva 29</vt:lpstr>
      <vt:lpstr>Diapositiva 30</vt:lpstr>
      <vt:lpstr>Le principali icone in dettaglio...</vt:lpstr>
      <vt:lpstr>Programmare il Formula Flowcode</vt:lpstr>
      <vt:lpstr>Diapositiva 33</vt:lpstr>
      <vt:lpstr>Programma: Balla con la musica</vt:lpstr>
      <vt:lpstr>Diapositiva 35</vt:lpstr>
      <vt:lpstr>Spiegazione programma 1</vt:lpstr>
      <vt:lpstr>Programma: Segui la linea</vt:lpstr>
      <vt:lpstr>Diapositiva 38</vt:lpstr>
      <vt:lpstr>Spiegazione programma 2</vt:lpstr>
      <vt:lpstr>Diapositiva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Microcontrollori</dc:title>
  <dc:creator>Luca</dc:creator>
  <cp:lastModifiedBy>Luca</cp:lastModifiedBy>
  <cp:revision>171</cp:revision>
  <dcterms:created xsi:type="dcterms:W3CDTF">2009-04-22T15:12:49Z</dcterms:created>
  <dcterms:modified xsi:type="dcterms:W3CDTF">2009-06-25T11:51:02Z</dcterms:modified>
</cp:coreProperties>
</file>